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45"/>
  </p:notesMasterIdLst>
  <p:sldIdLst>
    <p:sldId id="256" r:id="rId2"/>
    <p:sldId id="259" r:id="rId3"/>
    <p:sldId id="260" r:id="rId4"/>
    <p:sldId id="262" r:id="rId5"/>
    <p:sldId id="271" r:id="rId6"/>
    <p:sldId id="266" r:id="rId7"/>
    <p:sldId id="273" r:id="rId8"/>
    <p:sldId id="258" r:id="rId9"/>
    <p:sldId id="274" r:id="rId10"/>
    <p:sldId id="298" r:id="rId11"/>
    <p:sldId id="275" r:id="rId12"/>
    <p:sldId id="299" r:id="rId13"/>
    <p:sldId id="276" r:id="rId14"/>
    <p:sldId id="265" r:id="rId15"/>
    <p:sldId id="257" r:id="rId16"/>
    <p:sldId id="272" r:id="rId17"/>
    <p:sldId id="278" r:id="rId18"/>
    <p:sldId id="279" r:id="rId19"/>
    <p:sldId id="290" r:id="rId20"/>
    <p:sldId id="280" r:id="rId21"/>
    <p:sldId id="267" r:id="rId22"/>
    <p:sldId id="268" r:id="rId23"/>
    <p:sldId id="269" r:id="rId24"/>
    <p:sldId id="282" r:id="rId25"/>
    <p:sldId id="291" r:id="rId26"/>
    <p:sldId id="281" r:id="rId27"/>
    <p:sldId id="270" r:id="rId28"/>
    <p:sldId id="283" r:id="rId29"/>
    <p:sldId id="285" r:id="rId30"/>
    <p:sldId id="292" r:id="rId31"/>
    <p:sldId id="284" r:id="rId32"/>
    <p:sldId id="295" r:id="rId33"/>
    <p:sldId id="294" r:id="rId34"/>
    <p:sldId id="296" r:id="rId35"/>
    <p:sldId id="297" r:id="rId36"/>
    <p:sldId id="293" r:id="rId37"/>
    <p:sldId id="287" r:id="rId38"/>
    <p:sldId id="289" r:id="rId39"/>
    <p:sldId id="286" r:id="rId40"/>
    <p:sldId id="288" r:id="rId41"/>
    <p:sldId id="301" r:id="rId42"/>
    <p:sldId id="300" r:id="rId43"/>
    <p:sldId id="26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68" autoAdjust="0"/>
  </p:normalViewPr>
  <p:slideViewPr>
    <p:cSldViewPr snapToGrid="0">
      <p:cViewPr>
        <p:scale>
          <a:sx n="100" d="100"/>
          <a:sy n="100" d="100"/>
        </p:scale>
        <p:origin x="-14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mp\cap\pefile-master\0%20Results\number%20of%20indirect%20jumps%20and%20calls%20per%20bin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cap="all" baseline="0" dirty="0"/>
              <a:t>Total number of indirect jumps and indirect calls per binary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02650237827214"/>
          <c:y val="6.258670836623538E-2"/>
          <c:w val="0.86875657010403418"/>
          <c:h val="0.8932915092469900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 windbg.exe</c:v>
                </c:pt>
                <c:pt idx="1">
                  <c:v> vmware.exe</c:v>
                </c:pt>
                <c:pt idx="2">
                  <c:v> filezilla.exe</c:v>
                </c:pt>
                <c:pt idx="3">
                  <c:v> HxD.exe</c:v>
                </c:pt>
                <c:pt idx="4">
                  <c:v> idag.exe</c:v>
                </c:pt>
                <c:pt idx="5">
                  <c:v> ImmunityDebugger.exe</c:v>
                </c:pt>
                <c:pt idx="6">
                  <c:v> iexplore.exe</c:v>
                </c:pt>
                <c:pt idx="7">
                  <c:v> devenv.exe</c:v>
                </c:pt>
                <c:pt idx="8">
                  <c:v> notepad++.exe</c:v>
                </c:pt>
                <c:pt idx="9">
                  <c:v> soffice.exe</c:v>
                </c:pt>
                <c:pt idx="10">
                  <c:v> PowerConverter.exe</c:v>
                </c:pt>
                <c:pt idx="11">
                  <c:v> QuestionWriter.exe</c:v>
                </c:pt>
                <c:pt idx="12">
                  <c:v> PEBrowsePro.exe</c:v>
                </c:pt>
                <c:pt idx="13">
                  <c:v> Steam.exe</c:v>
                </c:pt>
                <c:pt idx="14">
                  <c:v> Snagit32.exe</c:v>
                </c:pt>
                <c:pt idx="15">
                  <c:v> SnagitEditor.exe</c:v>
                </c:pt>
                <c:pt idx="16">
                  <c:v> Magnify.exe</c:v>
                </c:pt>
                <c:pt idx="17">
                  <c:v> VUDUToGo.exe</c:v>
                </c:pt>
                <c:pt idx="18">
                  <c:v> wmplayer.exe</c:v>
                </c:pt>
                <c:pt idx="19">
                  <c:v> WinRAR.exe</c:v>
                </c:pt>
                <c:pt idx="20">
                  <c:v> mspaint.exe</c:v>
                </c:pt>
                <c:pt idx="21">
                  <c:v> explorer.exe</c:v>
                </c:pt>
                <c:pt idx="22">
                  <c:v> certutil.exe</c:v>
                </c:pt>
                <c:pt idx="23">
                  <c:v> Taskmgr.exe</c:v>
                </c:pt>
                <c:pt idx="24">
                  <c:v> regedit.exe</c:v>
                </c:pt>
                <c:pt idx="25">
                  <c:v> cmd.exe</c:v>
                </c:pt>
                <c:pt idx="26">
                  <c:v> notepad.exe</c:v>
                </c:pt>
                <c:pt idx="27">
                  <c:v> AcroRd32.exe</c:v>
                </c:pt>
                <c:pt idx="28">
                  <c:v> BrLauncher.exe </c:v>
                </c:pt>
                <c:pt idx="29">
                  <c:v> IcoFX2.exe</c:v>
                </c:pt>
                <c:pt idx="30">
                  <c:v> Respond.exe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3102</c:v>
                </c:pt>
                <c:pt idx="1">
                  <c:v>21970</c:v>
                </c:pt>
                <c:pt idx="2">
                  <c:v>40747</c:v>
                </c:pt>
                <c:pt idx="3">
                  <c:v>1486</c:v>
                </c:pt>
                <c:pt idx="4">
                  <c:v>674</c:v>
                </c:pt>
                <c:pt idx="5">
                  <c:v>3511</c:v>
                </c:pt>
                <c:pt idx="6">
                  <c:v>66</c:v>
                </c:pt>
                <c:pt idx="7">
                  <c:v>877</c:v>
                </c:pt>
                <c:pt idx="8">
                  <c:v>27710</c:v>
                </c:pt>
                <c:pt idx="9">
                  <c:v>35</c:v>
                </c:pt>
                <c:pt idx="10">
                  <c:v>9737</c:v>
                </c:pt>
                <c:pt idx="11">
                  <c:v>51</c:v>
                </c:pt>
                <c:pt idx="12">
                  <c:v>1419</c:v>
                </c:pt>
                <c:pt idx="13">
                  <c:v>10030</c:v>
                </c:pt>
                <c:pt idx="14">
                  <c:v>150400</c:v>
                </c:pt>
                <c:pt idx="15">
                  <c:v>172987</c:v>
                </c:pt>
                <c:pt idx="16">
                  <c:v>754</c:v>
                </c:pt>
                <c:pt idx="17">
                  <c:v>364</c:v>
                </c:pt>
                <c:pt idx="18">
                  <c:v>18</c:v>
                </c:pt>
                <c:pt idx="19">
                  <c:v>12420</c:v>
                </c:pt>
                <c:pt idx="20">
                  <c:v>5590</c:v>
                </c:pt>
                <c:pt idx="21">
                  <c:v>3391</c:v>
                </c:pt>
                <c:pt idx="22">
                  <c:v>1318</c:v>
                </c:pt>
                <c:pt idx="23">
                  <c:v>3459</c:v>
                </c:pt>
                <c:pt idx="24">
                  <c:v>1143</c:v>
                </c:pt>
                <c:pt idx="25">
                  <c:v>41</c:v>
                </c:pt>
                <c:pt idx="26">
                  <c:v>74</c:v>
                </c:pt>
                <c:pt idx="27">
                  <c:v>14742</c:v>
                </c:pt>
                <c:pt idx="28">
                  <c:v>14349</c:v>
                </c:pt>
                <c:pt idx="29">
                  <c:v>4606</c:v>
                </c:pt>
                <c:pt idx="3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1B-4D69-8E5B-2B10A08C7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9817471"/>
        <c:axId val="827466143"/>
      </c:barChart>
      <c:catAx>
        <c:axId val="7598174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466143"/>
        <c:crosses val="autoZero"/>
        <c:auto val="1"/>
        <c:lblAlgn val="ctr"/>
        <c:lblOffset val="100"/>
        <c:noMultiLvlLbl val="0"/>
      </c:catAx>
      <c:valAx>
        <c:axId val="827466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81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Average number of indirect calls and indirect jumps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'[avg number indirect jumps indirect calls.xlsx]Sheet1'!$B$1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'[avg number indirect jumps indirect calls.xlsx]Sheet1'!$A$2:$A$15</c:f>
              <c:strCache>
                <c:ptCount val="14"/>
                <c:pt idx="0">
                  <c:v>JMP EAX</c:v>
                </c:pt>
                <c:pt idx="1">
                  <c:v>JMP EBX</c:v>
                </c:pt>
                <c:pt idx="2">
                  <c:v>JMP ECX</c:v>
                </c:pt>
                <c:pt idx="3">
                  <c:v>JMP EDX</c:v>
                </c:pt>
                <c:pt idx="4">
                  <c:v>JMP EDI</c:v>
                </c:pt>
                <c:pt idx="5">
                  <c:v>JMP ESI</c:v>
                </c:pt>
                <c:pt idx="6">
                  <c:v>JMP EBP</c:v>
                </c:pt>
                <c:pt idx="7">
                  <c:v>CALL EAX</c:v>
                </c:pt>
                <c:pt idx="8">
                  <c:v>CALL EBX</c:v>
                </c:pt>
                <c:pt idx="9">
                  <c:v>CALL ECX</c:v>
                </c:pt>
                <c:pt idx="10">
                  <c:v>CALL EDX</c:v>
                </c:pt>
                <c:pt idx="11">
                  <c:v>CALL EDI</c:v>
                </c:pt>
                <c:pt idx="12">
                  <c:v>CALL ESI</c:v>
                </c:pt>
                <c:pt idx="13">
                  <c:v>CALL EBP</c:v>
                </c:pt>
              </c:strCache>
            </c:strRef>
          </c:cat>
          <c:val>
            <c:numRef>
              <c:f>'[avg number indirect jumps indirect calls.xlsx]Sheet1'!$B$2:$B$15</c:f>
              <c:numCache>
                <c:formatCode>General</c:formatCode>
                <c:ptCount val="14"/>
                <c:pt idx="0">
                  <c:v>413.9</c:v>
                </c:pt>
                <c:pt idx="1">
                  <c:v>7.4666666666666668</c:v>
                </c:pt>
                <c:pt idx="2">
                  <c:v>10.366666666666667</c:v>
                </c:pt>
                <c:pt idx="3">
                  <c:v>77.900000000000006</c:v>
                </c:pt>
                <c:pt idx="4">
                  <c:v>6.8666666666666663</c:v>
                </c:pt>
                <c:pt idx="5">
                  <c:v>9.4666666666666668</c:v>
                </c:pt>
                <c:pt idx="6">
                  <c:v>1</c:v>
                </c:pt>
                <c:pt idx="7">
                  <c:v>5276.9</c:v>
                </c:pt>
                <c:pt idx="8">
                  <c:v>1665.8</c:v>
                </c:pt>
                <c:pt idx="9">
                  <c:v>272.33333333333331</c:v>
                </c:pt>
                <c:pt idx="10">
                  <c:v>4684.5</c:v>
                </c:pt>
                <c:pt idx="11">
                  <c:v>2112.2666666666669</c:v>
                </c:pt>
                <c:pt idx="12">
                  <c:v>2277.3666666666668</c:v>
                </c:pt>
                <c:pt idx="13">
                  <c:v>86.233333333333334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C-4AB1-9D91-3096A33D8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32805999"/>
        <c:axId val="747368495"/>
      </c:barChart>
      <c:catAx>
        <c:axId val="7328059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368495"/>
        <c:crosses val="autoZero"/>
        <c:auto val="1"/>
        <c:lblAlgn val="ctr"/>
        <c:lblOffset val="100"/>
        <c:noMultiLvlLbl val="0"/>
      </c:catAx>
      <c:valAx>
        <c:axId val="7473684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2805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cap="all" baseline="0" dirty="0"/>
              <a:t>Average number of select operational gadgets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346019247594051E-2"/>
          <c:y val="8.8054393305439335E-2"/>
          <c:w val="0.93243175853018367"/>
          <c:h val="0.751676275821170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'[avg number operational gadgets.xlsx]Sheet1'!$B$1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'[avg number operational gadgets.xlsx]Sheet1'!$A$2:$A$109</c:f>
              <c:strCache>
                <c:ptCount val="108"/>
                <c:pt idx="0">
                  <c:v>ADD all</c:v>
                </c:pt>
                <c:pt idx="1">
                  <c:v>ADD EAX</c:v>
                </c:pt>
                <c:pt idx="2">
                  <c:v>ADD EBX</c:v>
                </c:pt>
                <c:pt idx="3">
                  <c:v>ADD ECX</c:v>
                </c:pt>
                <c:pt idx="4">
                  <c:v>ADD EDX</c:v>
                </c:pt>
                <c:pt idx="5">
                  <c:v>ADD EDI</c:v>
                </c:pt>
                <c:pt idx="6">
                  <c:v>ADD ESI</c:v>
                </c:pt>
                <c:pt idx="7">
                  <c:v>ADD EBP</c:v>
                </c:pt>
                <c:pt idx="8">
                  <c:v>SUB all</c:v>
                </c:pt>
                <c:pt idx="9">
                  <c:v>SUB EAX</c:v>
                </c:pt>
                <c:pt idx="10">
                  <c:v>SUB EBX</c:v>
                </c:pt>
                <c:pt idx="11">
                  <c:v>SUB ECX</c:v>
                </c:pt>
                <c:pt idx="12">
                  <c:v>SUB EDX</c:v>
                </c:pt>
                <c:pt idx="13">
                  <c:v>SUB EDI</c:v>
                </c:pt>
                <c:pt idx="14">
                  <c:v>SUB ESI</c:v>
                </c:pt>
                <c:pt idx="15">
                  <c:v>SUB EBP</c:v>
                </c:pt>
                <c:pt idx="16">
                  <c:v>MUL all</c:v>
                </c:pt>
                <c:pt idx="17">
                  <c:v>MUL EAX</c:v>
                </c:pt>
                <c:pt idx="18">
                  <c:v>MUL EBX</c:v>
                </c:pt>
                <c:pt idx="19">
                  <c:v>MUL ECX</c:v>
                </c:pt>
                <c:pt idx="20">
                  <c:v>MUL EDX</c:v>
                </c:pt>
                <c:pt idx="21">
                  <c:v>MUL EDI</c:v>
                </c:pt>
                <c:pt idx="22">
                  <c:v>MUL ESI</c:v>
                </c:pt>
                <c:pt idx="23">
                  <c:v>MUL EBP</c:v>
                </c:pt>
                <c:pt idx="24">
                  <c:v>DIV all</c:v>
                </c:pt>
                <c:pt idx="25">
                  <c:v>DIV EAX</c:v>
                </c:pt>
                <c:pt idx="26">
                  <c:v>DIV EBX</c:v>
                </c:pt>
                <c:pt idx="27">
                  <c:v>DIV ECX</c:v>
                </c:pt>
                <c:pt idx="28">
                  <c:v>DIV EDX</c:v>
                </c:pt>
                <c:pt idx="29">
                  <c:v>DIV EDI</c:v>
                </c:pt>
                <c:pt idx="30">
                  <c:v>DIV ESI</c:v>
                </c:pt>
                <c:pt idx="31">
                  <c:v>DIV EBP</c:v>
                </c:pt>
                <c:pt idx="32">
                  <c:v>MOV all</c:v>
                </c:pt>
                <c:pt idx="33">
                  <c:v>MOV EAX</c:v>
                </c:pt>
                <c:pt idx="34">
                  <c:v>MOV EBX</c:v>
                </c:pt>
                <c:pt idx="35">
                  <c:v>MOV ECX</c:v>
                </c:pt>
                <c:pt idx="36">
                  <c:v>MOV EDX</c:v>
                </c:pt>
                <c:pt idx="37">
                  <c:v>MOV EDI</c:v>
                </c:pt>
                <c:pt idx="38">
                  <c:v>MOV ESI</c:v>
                </c:pt>
                <c:pt idx="39">
                  <c:v>MOV EBP</c:v>
                </c:pt>
                <c:pt idx="40">
                  <c:v>MOV SHUFFLE all</c:v>
                </c:pt>
                <c:pt idx="41">
                  <c:v>MOV SHUFFLE EAX</c:v>
                </c:pt>
                <c:pt idx="42">
                  <c:v>MOV SHUFFLE EBX</c:v>
                </c:pt>
                <c:pt idx="43">
                  <c:v>MOV SHUFFLE ECX</c:v>
                </c:pt>
                <c:pt idx="44">
                  <c:v>MOV SHUFFLE EDX</c:v>
                </c:pt>
                <c:pt idx="45">
                  <c:v>MOV SHUFFLE EDI</c:v>
                </c:pt>
                <c:pt idx="46">
                  <c:v>MOV SHUFFLE ESI</c:v>
                </c:pt>
                <c:pt idx="47">
                  <c:v>MOV SHUFFLE EBP</c:v>
                </c:pt>
                <c:pt idx="48">
                  <c:v>MOV VALUE all</c:v>
                </c:pt>
                <c:pt idx="49">
                  <c:v>MOV VALUE EAX</c:v>
                </c:pt>
                <c:pt idx="50">
                  <c:v>MOV VALUE EBX</c:v>
                </c:pt>
                <c:pt idx="51">
                  <c:v>MOV VALUE ECX</c:v>
                </c:pt>
                <c:pt idx="52">
                  <c:v>MOV VALUE EDX</c:v>
                </c:pt>
                <c:pt idx="53">
                  <c:v>MOV VALUE EDI</c:v>
                </c:pt>
                <c:pt idx="54">
                  <c:v>MOV VALUE ESI</c:v>
                </c:pt>
                <c:pt idx="55">
                  <c:v>MOV VALUE EBP</c:v>
                </c:pt>
                <c:pt idx="56">
                  <c:v>LEA all</c:v>
                </c:pt>
                <c:pt idx="57">
                  <c:v>LEA EAX</c:v>
                </c:pt>
                <c:pt idx="58">
                  <c:v>LEA EBX</c:v>
                </c:pt>
                <c:pt idx="59">
                  <c:v>LEA ECX</c:v>
                </c:pt>
                <c:pt idx="60">
                  <c:v>LEA EDX</c:v>
                </c:pt>
                <c:pt idx="61">
                  <c:v>LEA EDI</c:v>
                </c:pt>
                <c:pt idx="62">
                  <c:v>LEA ESI</c:v>
                </c:pt>
                <c:pt idx="63">
                  <c:v>LEA EBP</c:v>
                </c:pt>
                <c:pt idx="64">
                  <c:v>PUSH all</c:v>
                </c:pt>
                <c:pt idx="65">
                  <c:v>PUSH EAX</c:v>
                </c:pt>
                <c:pt idx="66">
                  <c:v>PUSH EBX</c:v>
                </c:pt>
                <c:pt idx="67">
                  <c:v>PUSH ECX</c:v>
                </c:pt>
                <c:pt idx="68">
                  <c:v>PUSH EDX</c:v>
                </c:pt>
                <c:pt idx="69">
                  <c:v>PUSH EDI</c:v>
                </c:pt>
                <c:pt idx="70">
                  <c:v>PUSH ESI</c:v>
                </c:pt>
                <c:pt idx="71">
                  <c:v>PUSH EBP</c:v>
                </c:pt>
                <c:pt idx="72">
                  <c:v>POP all</c:v>
                </c:pt>
                <c:pt idx="73">
                  <c:v>POP EAX</c:v>
                </c:pt>
                <c:pt idx="74">
                  <c:v>POP EBX</c:v>
                </c:pt>
                <c:pt idx="75">
                  <c:v>POP ECX</c:v>
                </c:pt>
                <c:pt idx="76">
                  <c:v>POP EDX</c:v>
                </c:pt>
                <c:pt idx="77">
                  <c:v>POP EDI</c:v>
                </c:pt>
                <c:pt idx="78">
                  <c:v>POP ESI</c:v>
                </c:pt>
                <c:pt idx="79">
                  <c:v>POP EBP</c:v>
                </c:pt>
                <c:pt idx="80">
                  <c:v>INC all</c:v>
                </c:pt>
                <c:pt idx="81">
                  <c:v>INC EAX</c:v>
                </c:pt>
                <c:pt idx="82">
                  <c:v>INC EBX</c:v>
                </c:pt>
                <c:pt idx="83">
                  <c:v>INC ECX</c:v>
                </c:pt>
                <c:pt idx="84">
                  <c:v>INC EDX</c:v>
                </c:pt>
                <c:pt idx="85">
                  <c:v>INC EDI</c:v>
                </c:pt>
                <c:pt idx="86">
                  <c:v>INC ESI</c:v>
                </c:pt>
                <c:pt idx="87">
                  <c:v>INC EBP</c:v>
                </c:pt>
                <c:pt idx="88">
                  <c:v>DEC all</c:v>
                </c:pt>
                <c:pt idx="89">
                  <c:v>DEC EAX</c:v>
                </c:pt>
                <c:pt idx="90">
                  <c:v>DEC EBX</c:v>
                </c:pt>
                <c:pt idx="91">
                  <c:v>DEC ECX</c:v>
                </c:pt>
                <c:pt idx="92">
                  <c:v>DEC EDX</c:v>
                </c:pt>
                <c:pt idx="93">
                  <c:v>DEC EDI</c:v>
                </c:pt>
                <c:pt idx="94">
                  <c:v>DEC ESI</c:v>
                </c:pt>
                <c:pt idx="95">
                  <c:v>DEC EBP</c:v>
                </c:pt>
                <c:pt idx="96">
                  <c:v>XCHG all</c:v>
                </c:pt>
                <c:pt idx="97">
                  <c:v>XCHG EAX</c:v>
                </c:pt>
                <c:pt idx="98">
                  <c:v>XCHG EBX</c:v>
                </c:pt>
                <c:pt idx="99">
                  <c:v>XCHG ECX</c:v>
                </c:pt>
                <c:pt idx="100">
                  <c:v>XCHG EDX</c:v>
                </c:pt>
                <c:pt idx="101">
                  <c:v>XCHG EDI</c:v>
                </c:pt>
                <c:pt idx="102">
                  <c:v>XCHG ESI</c:v>
                </c:pt>
                <c:pt idx="103">
                  <c:v>XCHG EBP</c:v>
                </c:pt>
                <c:pt idx="104">
                  <c:v>SHIFT LEFT</c:v>
                </c:pt>
                <c:pt idx="105">
                  <c:v>SHIFT RIGHT</c:v>
                </c:pt>
                <c:pt idx="106">
                  <c:v>ROTATE LEFT</c:v>
                </c:pt>
                <c:pt idx="107">
                  <c:v>ROTATE RIGHT</c:v>
                </c:pt>
              </c:strCache>
            </c:strRef>
          </c:cat>
          <c:val>
            <c:numRef>
              <c:f>'[avg number operational gadgets.xlsx]Sheet1'!$B$2:$B$109</c:f>
              <c:numCache>
                <c:formatCode>General</c:formatCode>
                <c:ptCount val="108"/>
                <c:pt idx="0">
                  <c:v>2379.6333333333332</c:v>
                </c:pt>
                <c:pt idx="1">
                  <c:v>1183.8</c:v>
                </c:pt>
                <c:pt idx="2">
                  <c:v>128.33333333333334</c:v>
                </c:pt>
                <c:pt idx="3">
                  <c:v>198.13333333333333</c:v>
                </c:pt>
                <c:pt idx="4">
                  <c:v>497.26666666666665</c:v>
                </c:pt>
                <c:pt idx="5">
                  <c:v>122.13333333333334</c:v>
                </c:pt>
                <c:pt idx="6">
                  <c:v>83.6</c:v>
                </c:pt>
                <c:pt idx="7">
                  <c:v>20.033333333333335</c:v>
                </c:pt>
                <c:pt idx="8">
                  <c:v>486.53333333333336</c:v>
                </c:pt>
                <c:pt idx="9">
                  <c:v>279.16666666666669</c:v>
                </c:pt>
                <c:pt idx="10">
                  <c:v>81.533333333333331</c:v>
                </c:pt>
                <c:pt idx="11">
                  <c:v>33.700000000000003</c:v>
                </c:pt>
                <c:pt idx="12">
                  <c:v>47.3</c:v>
                </c:pt>
                <c:pt idx="13">
                  <c:v>13.566666666666666</c:v>
                </c:pt>
                <c:pt idx="14">
                  <c:v>15.8</c:v>
                </c:pt>
                <c:pt idx="15">
                  <c:v>1.8333333333333333</c:v>
                </c:pt>
                <c:pt idx="16">
                  <c:v>15.766666666666667</c:v>
                </c:pt>
                <c:pt idx="17">
                  <c:v>2.8333333333333335</c:v>
                </c:pt>
                <c:pt idx="18">
                  <c:v>0.13333333333333333</c:v>
                </c:pt>
                <c:pt idx="19">
                  <c:v>0.66666666666666663</c:v>
                </c:pt>
                <c:pt idx="20">
                  <c:v>4.5666666666666664</c:v>
                </c:pt>
                <c:pt idx="21">
                  <c:v>0.13333333333333333</c:v>
                </c:pt>
                <c:pt idx="22">
                  <c:v>0.13333333333333333</c:v>
                </c:pt>
                <c:pt idx="23">
                  <c:v>0.93333333333333335</c:v>
                </c:pt>
                <c:pt idx="24">
                  <c:v>36.6</c:v>
                </c:pt>
                <c:pt idx="25">
                  <c:v>36.6</c:v>
                </c:pt>
                <c:pt idx="26">
                  <c:v>0</c:v>
                </c:pt>
                <c:pt idx="27">
                  <c:v>0</c:v>
                </c:pt>
                <c:pt idx="28">
                  <c:v>36.6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9042.4333333333325</c:v>
                </c:pt>
                <c:pt idx="33">
                  <c:v>2586.0333333333333</c:v>
                </c:pt>
                <c:pt idx="34">
                  <c:v>119.63333333333334</c:v>
                </c:pt>
                <c:pt idx="35">
                  <c:v>3278.1666666666665</c:v>
                </c:pt>
                <c:pt idx="36">
                  <c:v>2292.4666666666667</c:v>
                </c:pt>
                <c:pt idx="37">
                  <c:v>152.43333333333334</c:v>
                </c:pt>
                <c:pt idx="38">
                  <c:v>235.93333333333334</c:v>
                </c:pt>
                <c:pt idx="39">
                  <c:v>10.6</c:v>
                </c:pt>
                <c:pt idx="40">
                  <c:v>0</c:v>
                </c:pt>
                <c:pt idx="41">
                  <c:v>13.166666666666666</c:v>
                </c:pt>
                <c:pt idx="42">
                  <c:v>59.1</c:v>
                </c:pt>
                <c:pt idx="43">
                  <c:v>2534.3666666666668</c:v>
                </c:pt>
                <c:pt idx="44">
                  <c:v>8.1666666666666661</c:v>
                </c:pt>
                <c:pt idx="45">
                  <c:v>88.4</c:v>
                </c:pt>
                <c:pt idx="46">
                  <c:v>130.23333333333332</c:v>
                </c:pt>
                <c:pt idx="47">
                  <c:v>4.4666666666666668</c:v>
                </c:pt>
                <c:pt idx="48">
                  <c:v>283.73333333333335</c:v>
                </c:pt>
                <c:pt idx="49">
                  <c:v>166</c:v>
                </c:pt>
                <c:pt idx="50">
                  <c:v>21.566666666666666</c:v>
                </c:pt>
                <c:pt idx="51">
                  <c:v>25.166666666666668</c:v>
                </c:pt>
                <c:pt idx="52">
                  <c:v>7.0666666666666664</c:v>
                </c:pt>
                <c:pt idx="53">
                  <c:v>13.466666666666667</c:v>
                </c:pt>
                <c:pt idx="54">
                  <c:v>15.8</c:v>
                </c:pt>
                <c:pt idx="55">
                  <c:v>5.4</c:v>
                </c:pt>
                <c:pt idx="56">
                  <c:v>2039.5333333333333</c:v>
                </c:pt>
                <c:pt idx="57">
                  <c:v>675.1</c:v>
                </c:pt>
                <c:pt idx="58">
                  <c:v>10.5</c:v>
                </c:pt>
                <c:pt idx="59">
                  <c:v>961.4</c:v>
                </c:pt>
                <c:pt idx="60">
                  <c:v>280.13333333333333</c:v>
                </c:pt>
                <c:pt idx="61">
                  <c:v>16.466666666666665</c:v>
                </c:pt>
                <c:pt idx="62">
                  <c:v>10.333333333333334</c:v>
                </c:pt>
                <c:pt idx="63">
                  <c:v>1.1000000000000001</c:v>
                </c:pt>
                <c:pt idx="64">
                  <c:v>17677.066666666666</c:v>
                </c:pt>
                <c:pt idx="65">
                  <c:v>4085.8666666666668</c:v>
                </c:pt>
                <c:pt idx="66">
                  <c:v>1002.5</c:v>
                </c:pt>
                <c:pt idx="67">
                  <c:v>1848.9666666666667</c:v>
                </c:pt>
                <c:pt idx="68">
                  <c:v>1333.3333333333333</c:v>
                </c:pt>
                <c:pt idx="69">
                  <c:v>1189.5</c:v>
                </c:pt>
                <c:pt idx="70">
                  <c:v>1057.3666666666666</c:v>
                </c:pt>
                <c:pt idx="71">
                  <c:v>194.9</c:v>
                </c:pt>
                <c:pt idx="72">
                  <c:v>1219.4666666666667</c:v>
                </c:pt>
                <c:pt idx="73">
                  <c:v>67</c:v>
                </c:pt>
                <c:pt idx="74">
                  <c:v>160.5</c:v>
                </c:pt>
                <c:pt idx="75">
                  <c:v>43.6</c:v>
                </c:pt>
                <c:pt idx="76">
                  <c:v>37.033333333333331</c:v>
                </c:pt>
                <c:pt idx="77">
                  <c:v>141.26666666666668</c:v>
                </c:pt>
                <c:pt idx="78">
                  <c:v>181.53333333333333</c:v>
                </c:pt>
                <c:pt idx="79">
                  <c:v>282.10000000000002</c:v>
                </c:pt>
                <c:pt idx="80">
                  <c:v>1014.2666666666667</c:v>
                </c:pt>
                <c:pt idx="81">
                  <c:v>167.36666666666667</c:v>
                </c:pt>
                <c:pt idx="82">
                  <c:v>27.5</c:v>
                </c:pt>
                <c:pt idx="83">
                  <c:v>23.633333333333333</c:v>
                </c:pt>
                <c:pt idx="84">
                  <c:v>87.7</c:v>
                </c:pt>
                <c:pt idx="85">
                  <c:v>64.7</c:v>
                </c:pt>
                <c:pt idx="86">
                  <c:v>85.333333333333329</c:v>
                </c:pt>
                <c:pt idx="87">
                  <c:v>361.86666666666667</c:v>
                </c:pt>
                <c:pt idx="88">
                  <c:v>657.26666666666665</c:v>
                </c:pt>
                <c:pt idx="89">
                  <c:v>116.13333333333334</c:v>
                </c:pt>
                <c:pt idx="90">
                  <c:v>14.6</c:v>
                </c:pt>
                <c:pt idx="91">
                  <c:v>22.833333333333332</c:v>
                </c:pt>
                <c:pt idx="92">
                  <c:v>22.3</c:v>
                </c:pt>
                <c:pt idx="93">
                  <c:v>32.43333333333333</c:v>
                </c:pt>
                <c:pt idx="94">
                  <c:v>53.533333333333331</c:v>
                </c:pt>
                <c:pt idx="95">
                  <c:v>209.03333333333333</c:v>
                </c:pt>
                <c:pt idx="96">
                  <c:v>202.43333333333334</c:v>
                </c:pt>
                <c:pt idx="97">
                  <c:v>126.33333333333333</c:v>
                </c:pt>
                <c:pt idx="98">
                  <c:v>12.833333333333334</c:v>
                </c:pt>
                <c:pt idx="99">
                  <c:v>5.666666666666667</c:v>
                </c:pt>
                <c:pt idx="100">
                  <c:v>46.766666666666666</c:v>
                </c:pt>
                <c:pt idx="101">
                  <c:v>18.633333333333333</c:v>
                </c:pt>
                <c:pt idx="102">
                  <c:v>12.5</c:v>
                </c:pt>
                <c:pt idx="103">
                  <c:v>12.833333333333334</c:v>
                </c:pt>
                <c:pt idx="104">
                  <c:v>126.63333333333334</c:v>
                </c:pt>
                <c:pt idx="105">
                  <c:v>51.233333333333334</c:v>
                </c:pt>
                <c:pt idx="106">
                  <c:v>37.93333333333333</c:v>
                </c:pt>
                <c:pt idx="107">
                  <c:v>16.433333333333334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B-4366-9AD4-AE4AA39E8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2843999"/>
        <c:axId val="747458767"/>
      </c:barChart>
      <c:catAx>
        <c:axId val="73284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458767"/>
        <c:crosses val="autoZero"/>
        <c:auto val="1"/>
        <c:lblAlgn val="ctr"/>
        <c:lblOffset val="100"/>
        <c:noMultiLvlLbl val="0"/>
      </c:catAx>
      <c:valAx>
        <c:axId val="747458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843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B8F75-CFB2-471F-9B38-A4FA6B0EE73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7CA478-93BF-41BA-BB41-83DB0A0AC109}">
      <dgm:prSet/>
      <dgm:spPr/>
      <dgm:t>
        <a:bodyPr/>
        <a:lstStyle/>
        <a:p>
          <a:r>
            <a:rPr lang="en-US" dirty="0"/>
            <a:t>Can bypass ROP defenses and anti-ROP heuristics, e.g. EMET, </a:t>
          </a:r>
          <a:r>
            <a:rPr lang="en-US" dirty="0" err="1"/>
            <a:t>kBouncer</a:t>
          </a:r>
          <a:r>
            <a:rPr lang="en-US" dirty="0"/>
            <a:t>, </a:t>
          </a:r>
          <a:r>
            <a:rPr lang="en-US" dirty="0" err="1"/>
            <a:t>ROPecker</a:t>
          </a:r>
          <a:r>
            <a:rPr lang="en-US" dirty="0"/>
            <a:t>, G-Free, </a:t>
          </a:r>
          <a:r>
            <a:rPr lang="en-US" dirty="0" err="1"/>
            <a:t>ROPGuard</a:t>
          </a:r>
          <a:endParaRPr lang="en-US" dirty="0"/>
        </a:p>
      </dgm:t>
    </dgm:pt>
    <dgm:pt modelId="{60743FE2-BD37-41A4-9686-FCFC3C6D2AA0}" type="parTrans" cxnId="{3F6F4222-06D2-40A2-86A0-8309A7EDF363}">
      <dgm:prSet/>
      <dgm:spPr/>
      <dgm:t>
        <a:bodyPr/>
        <a:lstStyle/>
        <a:p>
          <a:endParaRPr lang="en-US"/>
        </a:p>
      </dgm:t>
    </dgm:pt>
    <dgm:pt modelId="{426FEBF8-2B5C-4A9F-BA2B-F947B3FB995E}" type="sibTrans" cxnId="{3F6F4222-06D2-40A2-86A0-8309A7EDF363}">
      <dgm:prSet/>
      <dgm:spPr/>
      <dgm:t>
        <a:bodyPr/>
        <a:lstStyle/>
        <a:p>
          <a:endParaRPr lang="en-US"/>
        </a:p>
      </dgm:t>
    </dgm:pt>
    <dgm:pt modelId="{ED430734-D109-43B4-880F-D9D7F7FDC441}">
      <dgm:prSet/>
      <dgm:spPr/>
      <dgm:t>
        <a:bodyPr/>
        <a:lstStyle/>
        <a:p>
          <a:r>
            <a:rPr lang="en-US" dirty="0"/>
            <a:t>May detect too frequent RET instructions; more.</a:t>
          </a:r>
        </a:p>
      </dgm:t>
    </dgm:pt>
    <dgm:pt modelId="{9626CE68-10B6-430B-B40A-4E79D47EBB57}" type="parTrans" cxnId="{14BFC9A9-44E6-4F39-B0E1-7D486B6497B9}">
      <dgm:prSet/>
      <dgm:spPr/>
      <dgm:t>
        <a:bodyPr/>
        <a:lstStyle/>
        <a:p>
          <a:endParaRPr lang="en-US"/>
        </a:p>
      </dgm:t>
    </dgm:pt>
    <dgm:pt modelId="{1BEE34E1-1398-4B88-8E1B-BC95B792FDE0}" type="sibTrans" cxnId="{14BFC9A9-44E6-4F39-B0E1-7D486B6497B9}">
      <dgm:prSet/>
      <dgm:spPr/>
      <dgm:t>
        <a:bodyPr/>
        <a:lstStyle/>
        <a:p>
          <a:endParaRPr lang="en-US"/>
        </a:p>
      </dgm:t>
    </dgm:pt>
    <dgm:pt modelId="{2C283E88-A8E7-4837-AF93-7587D2FFAA36}">
      <dgm:prSet/>
      <dgm:spPr/>
      <dgm:t>
        <a:bodyPr/>
        <a:lstStyle/>
        <a:p>
          <a:r>
            <a:rPr lang="en-US"/>
            <a:t>Can </a:t>
          </a:r>
          <a:r>
            <a:rPr lang="en-US" b="1"/>
            <a:t>subvert </a:t>
          </a:r>
          <a:r>
            <a:rPr lang="en-US"/>
            <a:t>control flow without having to utilize RET instructions.</a:t>
          </a:r>
        </a:p>
      </dgm:t>
    </dgm:pt>
    <dgm:pt modelId="{BE06F624-7373-4020-91CF-5AACF5ADDC1B}" type="parTrans" cxnId="{C20AA980-A804-402F-8A00-123A1A996FB0}">
      <dgm:prSet/>
      <dgm:spPr/>
      <dgm:t>
        <a:bodyPr/>
        <a:lstStyle/>
        <a:p>
          <a:endParaRPr lang="en-US"/>
        </a:p>
      </dgm:t>
    </dgm:pt>
    <dgm:pt modelId="{9194B7FB-5F43-4C89-9D1B-937D1E084FCF}" type="sibTrans" cxnId="{C20AA980-A804-402F-8A00-123A1A996FB0}">
      <dgm:prSet/>
      <dgm:spPr/>
      <dgm:t>
        <a:bodyPr/>
        <a:lstStyle/>
        <a:p>
          <a:endParaRPr lang="en-US"/>
        </a:p>
      </dgm:t>
    </dgm:pt>
    <dgm:pt modelId="{AD8B3E43-3359-4A6B-837F-00D7604F6F03}">
      <dgm:prSet/>
      <dgm:spPr/>
      <dgm:t>
        <a:bodyPr/>
        <a:lstStyle/>
        <a:p>
          <a:r>
            <a:rPr lang="en-US"/>
            <a:t>We use JMP or CALL in place of RET instructions.</a:t>
          </a:r>
        </a:p>
      </dgm:t>
    </dgm:pt>
    <dgm:pt modelId="{59205D04-9445-4EC0-9581-075B409BE609}" type="parTrans" cxnId="{4B845799-72BA-4538-80C7-2E340B263DC8}">
      <dgm:prSet/>
      <dgm:spPr/>
      <dgm:t>
        <a:bodyPr/>
        <a:lstStyle/>
        <a:p>
          <a:endParaRPr lang="en-US"/>
        </a:p>
      </dgm:t>
    </dgm:pt>
    <dgm:pt modelId="{AB2A83A3-4A42-496D-83D5-81D53FF5A6E2}" type="sibTrans" cxnId="{4B845799-72BA-4538-80C7-2E340B263DC8}">
      <dgm:prSet/>
      <dgm:spPr/>
      <dgm:t>
        <a:bodyPr/>
        <a:lstStyle/>
        <a:p>
          <a:endParaRPr lang="en-US"/>
        </a:p>
      </dgm:t>
    </dgm:pt>
    <dgm:pt modelId="{B619CA41-4B11-45B4-868E-A92FBDB19023}">
      <dgm:prSet/>
      <dgm:spPr/>
      <dgm:t>
        <a:bodyPr/>
        <a:lstStyle/>
        <a:p>
          <a:r>
            <a:rPr lang="en-US"/>
            <a:t>Can confuse analysts who may not understand it as it is not as well known as ROP.</a:t>
          </a:r>
        </a:p>
      </dgm:t>
    </dgm:pt>
    <dgm:pt modelId="{CA3BCB6B-2AE7-4521-B65D-972FDAE52FD5}" type="parTrans" cxnId="{420BF16C-E630-4421-92A4-05F25555E264}">
      <dgm:prSet/>
      <dgm:spPr/>
      <dgm:t>
        <a:bodyPr/>
        <a:lstStyle/>
        <a:p>
          <a:endParaRPr lang="en-US"/>
        </a:p>
      </dgm:t>
    </dgm:pt>
    <dgm:pt modelId="{BFD7D34D-F61B-4D08-A1F4-2033244BA237}" type="sibTrans" cxnId="{420BF16C-E630-4421-92A4-05F25555E264}">
      <dgm:prSet/>
      <dgm:spPr/>
      <dgm:t>
        <a:bodyPr/>
        <a:lstStyle/>
        <a:p>
          <a:endParaRPr lang="en-US"/>
        </a:p>
      </dgm:t>
    </dgm:pt>
    <dgm:pt modelId="{A51324FE-707F-4FAC-80D9-2470C9D8EEEF}" type="pres">
      <dgm:prSet presAssocID="{D68B8F75-CFB2-471F-9B38-A4FA6B0EE73A}" presName="Name0" presStyleCnt="0">
        <dgm:presLayoutVars>
          <dgm:dir/>
          <dgm:animLvl val="lvl"/>
          <dgm:resizeHandles val="exact"/>
        </dgm:presLayoutVars>
      </dgm:prSet>
      <dgm:spPr/>
    </dgm:pt>
    <dgm:pt modelId="{EC5870FA-CCEE-4770-A015-078BC18865CC}" type="pres">
      <dgm:prSet presAssocID="{3F7CA478-93BF-41BA-BB41-83DB0A0AC109}" presName="linNode" presStyleCnt="0"/>
      <dgm:spPr/>
    </dgm:pt>
    <dgm:pt modelId="{A568ECBA-9015-492F-AE50-3AC40AED618A}" type="pres">
      <dgm:prSet presAssocID="{3F7CA478-93BF-41BA-BB41-83DB0A0AC10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DDB9B33-EA35-4E1E-93CB-7287B73B6FE0}" type="pres">
      <dgm:prSet presAssocID="{3F7CA478-93BF-41BA-BB41-83DB0A0AC109}" presName="descendantText" presStyleLbl="alignAccFollowNode1" presStyleIdx="0" presStyleCnt="2">
        <dgm:presLayoutVars>
          <dgm:bulletEnabled val="1"/>
        </dgm:presLayoutVars>
      </dgm:prSet>
      <dgm:spPr/>
    </dgm:pt>
    <dgm:pt modelId="{6988AB01-1DA4-4796-8446-5F929D12FECA}" type="pres">
      <dgm:prSet presAssocID="{426FEBF8-2B5C-4A9F-BA2B-F947B3FB995E}" presName="sp" presStyleCnt="0"/>
      <dgm:spPr/>
    </dgm:pt>
    <dgm:pt modelId="{8594EB3F-A9B5-48BD-8910-3BD75C485564}" type="pres">
      <dgm:prSet presAssocID="{2C283E88-A8E7-4837-AF93-7587D2FFAA36}" presName="linNode" presStyleCnt="0"/>
      <dgm:spPr/>
    </dgm:pt>
    <dgm:pt modelId="{C979D7DB-D01A-4B5E-B1F7-542159550E35}" type="pres">
      <dgm:prSet presAssocID="{2C283E88-A8E7-4837-AF93-7587D2FFAA3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D53D1FE-30CC-4FA9-923E-B7EE4752503A}" type="pres">
      <dgm:prSet presAssocID="{2C283E88-A8E7-4837-AF93-7587D2FFAA36}" presName="descendantText" presStyleLbl="alignAccFollowNode1" presStyleIdx="1" presStyleCnt="2">
        <dgm:presLayoutVars>
          <dgm:bulletEnabled val="1"/>
        </dgm:presLayoutVars>
      </dgm:prSet>
      <dgm:spPr/>
    </dgm:pt>
    <dgm:pt modelId="{D9D2795E-89C6-41A5-A705-4A45F3061F9A}" type="pres">
      <dgm:prSet presAssocID="{9194B7FB-5F43-4C89-9D1B-937D1E084FCF}" presName="sp" presStyleCnt="0"/>
      <dgm:spPr/>
    </dgm:pt>
    <dgm:pt modelId="{9A4F02DE-62A6-49CE-8D28-3CBB3D262705}" type="pres">
      <dgm:prSet presAssocID="{B619CA41-4B11-45B4-868E-A92FBDB19023}" presName="linNode" presStyleCnt="0"/>
      <dgm:spPr/>
    </dgm:pt>
    <dgm:pt modelId="{8719DCD4-7FEB-4F0E-9544-2B518F148E20}" type="pres">
      <dgm:prSet presAssocID="{B619CA41-4B11-45B4-868E-A92FBDB19023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77B4E05-E838-44E4-A121-20AFA22B6A3D}" type="presOf" srcId="{B619CA41-4B11-45B4-868E-A92FBDB19023}" destId="{8719DCD4-7FEB-4F0E-9544-2B518F148E20}" srcOrd="0" destOrd="0" presId="urn:microsoft.com/office/officeart/2005/8/layout/vList5"/>
    <dgm:cxn modelId="{3F6F4222-06D2-40A2-86A0-8309A7EDF363}" srcId="{D68B8F75-CFB2-471F-9B38-A4FA6B0EE73A}" destId="{3F7CA478-93BF-41BA-BB41-83DB0A0AC109}" srcOrd="0" destOrd="0" parTransId="{60743FE2-BD37-41A4-9686-FCFC3C6D2AA0}" sibTransId="{426FEBF8-2B5C-4A9F-BA2B-F947B3FB995E}"/>
    <dgm:cxn modelId="{5E17B043-47D5-4132-B73F-883E384F017E}" type="presOf" srcId="{D68B8F75-CFB2-471F-9B38-A4FA6B0EE73A}" destId="{A51324FE-707F-4FAC-80D9-2470C9D8EEEF}" srcOrd="0" destOrd="0" presId="urn:microsoft.com/office/officeart/2005/8/layout/vList5"/>
    <dgm:cxn modelId="{420BF16C-E630-4421-92A4-05F25555E264}" srcId="{D68B8F75-CFB2-471F-9B38-A4FA6B0EE73A}" destId="{B619CA41-4B11-45B4-868E-A92FBDB19023}" srcOrd="2" destOrd="0" parTransId="{CA3BCB6B-2AE7-4521-B65D-972FDAE52FD5}" sibTransId="{BFD7D34D-F61B-4D08-A1F4-2033244BA237}"/>
    <dgm:cxn modelId="{0290874D-8F8F-4C41-93CC-ED11531F964F}" type="presOf" srcId="{AD8B3E43-3359-4A6B-837F-00D7604F6F03}" destId="{BD53D1FE-30CC-4FA9-923E-B7EE4752503A}" srcOrd="0" destOrd="0" presId="urn:microsoft.com/office/officeart/2005/8/layout/vList5"/>
    <dgm:cxn modelId="{A7DBC158-A4BE-4F36-BEE2-E35300879B96}" type="presOf" srcId="{2C283E88-A8E7-4837-AF93-7587D2FFAA36}" destId="{C979D7DB-D01A-4B5E-B1F7-542159550E35}" srcOrd="0" destOrd="0" presId="urn:microsoft.com/office/officeart/2005/8/layout/vList5"/>
    <dgm:cxn modelId="{C20AA980-A804-402F-8A00-123A1A996FB0}" srcId="{D68B8F75-CFB2-471F-9B38-A4FA6B0EE73A}" destId="{2C283E88-A8E7-4837-AF93-7587D2FFAA36}" srcOrd="1" destOrd="0" parTransId="{BE06F624-7373-4020-91CF-5AACF5ADDC1B}" sibTransId="{9194B7FB-5F43-4C89-9D1B-937D1E084FCF}"/>
    <dgm:cxn modelId="{4B845799-72BA-4538-80C7-2E340B263DC8}" srcId="{2C283E88-A8E7-4837-AF93-7587D2FFAA36}" destId="{AD8B3E43-3359-4A6B-837F-00D7604F6F03}" srcOrd="0" destOrd="0" parTransId="{59205D04-9445-4EC0-9581-075B409BE609}" sibTransId="{AB2A83A3-4A42-496D-83D5-81D53FF5A6E2}"/>
    <dgm:cxn modelId="{14BFC9A9-44E6-4F39-B0E1-7D486B6497B9}" srcId="{3F7CA478-93BF-41BA-BB41-83DB0A0AC109}" destId="{ED430734-D109-43B4-880F-D9D7F7FDC441}" srcOrd="0" destOrd="0" parTransId="{9626CE68-10B6-430B-B40A-4E79D47EBB57}" sibTransId="{1BEE34E1-1398-4B88-8E1B-BC95B792FDE0}"/>
    <dgm:cxn modelId="{4B6A5AB8-C98D-48AD-B58C-AEAD103790C8}" type="presOf" srcId="{3F7CA478-93BF-41BA-BB41-83DB0A0AC109}" destId="{A568ECBA-9015-492F-AE50-3AC40AED618A}" srcOrd="0" destOrd="0" presId="urn:microsoft.com/office/officeart/2005/8/layout/vList5"/>
    <dgm:cxn modelId="{99E004DC-FE21-4A52-81F7-4141D69ADB6F}" type="presOf" srcId="{ED430734-D109-43B4-880F-D9D7F7FDC441}" destId="{8DDB9B33-EA35-4E1E-93CB-7287B73B6FE0}" srcOrd="0" destOrd="0" presId="urn:microsoft.com/office/officeart/2005/8/layout/vList5"/>
    <dgm:cxn modelId="{F1AB2838-111C-4348-BAE5-6C448265158E}" type="presParOf" srcId="{A51324FE-707F-4FAC-80D9-2470C9D8EEEF}" destId="{EC5870FA-CCEE-4770-A015-078BC18865CC}" srcOrd="0" destOrd="0" presId="urn:microsoft.com/office/officeart/2005/8/layout/vList5"/>
    <dgm:cxn modelId="{6F37879B-6BF9-47DC-A449-3DCB8D0E225F}" type="presParOf" srcId="{EC5870FA-CCEE-4770-A015-078BC18865CC}" destId="{A568ECBA-9015-492F-AE50-3AC40AED618A}" srcOrd="0" destOrd="0" presId="urn:microsoft.com/office/officeart/2005/8/layout/vList5"/>
    <dgm:cxn modelId="{9E7D7100-69EB-4230-877C-23474F300078}" type="presParOf" srcId="{EC5870FA-CCEE-4770-A015-078BC18865CC}" destId="{8DDB9B33-EA35-4E1E-93CB-7287B73B6FE0}" srcOrd="1" destOrd="0" presId="urn:microsoft.com/office/officeart/2005/8/layout/vList5"/>
    <dgm:cxn modelId="{08180699-F859-4AE0-B837-A28265B60095}" type="presParOf" srcId="{A51324FE-707F-4FAC-80D9-2470C9D8EEEF}" destId="{6988AB01-1DA4-4796-8446-5F929D12FECA}" srcOrd="1" destOrd="0" presId="urn:microsoft.com/office/officeart/2005/8/layout/vList5"/>
    <dgm:cxn modelId="{482342EE-61B7-4A4E-885A-31A856217FBF}" type="presParOf" srcId="{A51324FE-707F-4FAC-80D9-2470C9D8EEEF}" destId="{8594EB3F-A9B5-48BD-8910-3BD75C485564}" srcOrd="2" destOrd="0" presId="urn:microsoft.com/office/officeart/2005/8/layout/vList5"/>
    <dgm:cxn modelId="{9CD25BC4-26C3-48EE-8C69-8C176CB693C2}" type="presParOf" srcId="{8594EB3F-A9B5-48BD-8910-3BD75C485564}" destId="{C979D7DB-D01A-4B5E-B1F7-542159550E35}" srcOrd="0" destOrd="0" presId="urn:microsoft.com/office/officeart/2005/8/layout/vList5"/>
    <dgm:cxn modelId="{4EB9DE49-51D8-4F70-97D2-7F55169DC789}" type="presParOf" srcId="{8594EB3F-A9B5-48BD-8910-3BD75C485564}" destId="{BD53D1FE-30CC-4FA9-923E-B7EE4752503A}" srcOrd="1" destOrd="0" presId="urn:microsoft.com/office/officeart/2005/8/layout/vList5"/>
    <dgm:cxn modelId="{3A90FA5D-98EE-40E8-925E-5722DB93FD43}" type="presParOf" srcId="{A51324FE-707F-4FAC-80D9-2470C9D8EEEF}" destId="{D9D2795E-89C6-41A5-A705-4A45F3061F9A}" srcOrd="3" destOrd="0" presId="urn:microsoft.com/office/officeart/2005/8/layout/vList5"/>
    <dgm:cxn modelId="{4E6DB3BC-F52D-4623-ABCC-D8208A78A9C7}" type="presParOf" srcId="{A51324FE-707F-4FAC-80D9-2470C9D8EEEF}" destId="{9A4F02DE-62A6-49CE-8D28-3CBB3D262705}" srcOrd="4" destOrd="0" presId="urn:microsoft.com/office/officeart/2005/8/layout/vList5"/>
    <dgm:cxn modelId="{FD6BDA39-411D-4AA6-88F3-D245EFB39EDD}" type="presParOf" srcId="{9A4F02DE-62A6-49CE-8D28-3CBB3D262705}" destId="{8719DCD4-7FEB-4F0E-9544-2B518F148E2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93C867-5A89-4A1B-A74A-22B7F45C2929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B9F4D74-BCA7-4B69-9B1B-92C0DEBD5BF9}">
      <dgm:prSet/>
      <dgm:spPr/>
      <dgm:t>
        <a:bodyPr/>
        <a:lstStyle/>
        <a:p>
          <a:r>
            <a:rPr lang="en-US"/>
            <a:t>Much fewer JOP gadgets exist, reducing the attack surface.</a:t>
          </a:r>
        </a:p>
      </dgm:t>
    </dgm:pt>
    <dgm:pt modelId="{62E10C77-F238-4397-8752-514DCEFFBF7E}" type="parTrans" cxnId="{72ED73E4-BE77-4DB2-9737-2855577C0C7B}">
      <dgm:prSet/>
      <dgm:spPr/>
      <dgm:t>
        <a:bodyPr/>
        <a:lstStyle/>
        <a:p>
          <a:endParaRPr lang="en-US"/>
        </a:p>
      </dgm:t>
    </dgm:pt>
    <dgm:pt modelId="{C6113D7D-4E3D-43FF-A9B3-5D248E1276FC}" type="sibTrans" cxnId="{72ED73E4-BE77-4DB2-9737-2855577C0C7B}">
      <dgm:prSet/>
      <dgm:spPr/>
      <dgm:t>
        <a:bodyPr/>
        <a:lstStyle/>
        <a:p>
          <a:endParaRPr lang="en-US"/>
        </a:p>
      </dgm:t>
    </dgm:pt>
    <dgm:pt modelId="{BD272B3E-3471-4F82-920F-C962C74183DB}">
      <dgm:prSet/>
      <dgm:spPr/>
      <dgm:t>
        <a:bodyPr/>
        <a:lstStyle/>
        <a:p>
          <a:r>
            <a:rPr lang="en-US" dirty="0"/>
            <a:t>ROP gadgets are </a:t>
          </a:r>
          <a:r>
            <a:rPr lang="en-US" b="1" dirty="0"/>
            <a:t>vastly more plentifu</a:t>
          </a:r>
          <a:r>
            <a:rPr lang="en-US" dirty="0"/>
            <a:t>l and easier to use!</a:t>
          </a:r>
        </a:p>
      </dgm:t>
    </dgm:pt>
    <dgm:pt modelId="{ACFF997F-9FFF-4F02-A6AA-E0B9CCF00683}" type="parTrans" cxnId="{A420C382-7073-4A97-BE6B-CB171BAC3C0D}">
      <dgm:prSet/>
      <dgm:spPr/>
      <dgm:t>
        <a:bodyPr/>
        <a:lstStyle/>
        <a:p>
          <a:endParaRPr lang="en-US"/>
        </a:p>
      </dgm:t>
    </dgm:pt>
    <dgm:pt modelId="{189F411E-E8B2-4706-98AB-E98B7A155BA0}" type="sibTrans" cxnId="{A420C382-7073-4A97-BE6B-CB171BAC3C0D}">
      <dgm:prSet/>
      <dgm:spPr/>
      <dgm:t>
        <a:bodyPr/>
        <a:lstStyle/>
        <a:p>
          <a:endParaRPr lang="en-US"/>
        </a:p>
      </dgm:t>
    </dgm:pt>
    <dgm:pt modelId="{19758B4E-DB3E-4E08-9B99-E27076F946DF}">
      <dgm:prSet/>
      <dgm:spPr/>
      <dgm:t>
        <a:bodyPr/>
        <a:lstStyle/>
        <a:p>
          <a:r>
            <a:rPr lang="en-US" dirty="0"/>
            <a:t>Less gadgets means it may be much more challenging or even infeasible to mount an attack with JOP where ROP would be possible.</a:t>
          </a:r>
        </a:p>
      </dgm:t>
    </dgm:pt>
    <dgm:pt modelId="{0A36DA08-AD27-445C-A4AE-DF346D0AC459}" type="parTrans" cxnId="{A522A810-846E-4FD6-BF57-66DC392F29B1}">
      <dgm:prSet/>
      <dgm:spPr/>
      <dgm:t>
        <a:bodyPr/>
        <a:lstStyle/>
        <a:p>
          <a:endParaRPr lang="en-US"/>
        </a:p>
      </dgm:t>
    </dgm:pt>
    <dgm:pt modelId="{C24D2046-BB6A-46A8-98A9-C95AF99A0595}" type="sibTrans" cxnId="{A522A810-846E-4FD6-BF57-66DC392F29B1}">
      <dgm:prSet/>
      <dgm:spPr/>
      <dgm:t>
        <a:bodyPr/>
        <a:lstStyle/>
        <a:p>
          <a:endParaRPr lang="en-US"/>
        </a:p>
      </dgm:t>
    </dgm:pt>
    <dgm:pt modelId="{56BF8194-8807-4CF0-BB62-DE70C3122B74}">
      <dgm:prSet/>
      <dgm:spPr/>
      <dgm:t>
        <a:bodyPr/>
        <a:lstStyle/>
        <a:p>
          <a:r>
            <a:rPr lang="en-US"/>
            <a:t>The set up is far more complex and less simple than ROP: learning curve.</a:t>
          </a:r>
        </a:p>
      </dgm:t>
    </dgm:pt>
    <dgm:pt modelId="{576D3010-4C95-40A7-874D-227A43BA20EF}" type="parTrans" cxnId="{6043EA4B-33D9-4562-934C-196353AA3AE0}">
      <dgm:prSet/>
      <dgm:spPr/>
      <dgm:t>
        <a:bodyPr/>
        <a:lstStyle/>
        <a:p>
          <a:endParaRPr lang="en-US"/>
        </a:p>
      </dgm:t>
    </dgm:pt>
    <dgm:pt modelId="{BB150E27-7861-4322-80F3-4D1E7A7B38D9}" type="sibTrans" cxnId="{6043EA4B-33D9-4562-934C-196353AA3AE0}">
      <dgm:prSet/>
      <dgm:spPr/>
      <dgm:t>
        <a:bodyPr/>
        <a:lstStyle/>
        <a:p>
          <a:endParaRPr lang="en-US"/>
        </a:p>
      </dgm:t>
    </dgm:pt>
    <dgm:pt modelId="{3515603E-C94A-4B90-82FF-D380300C522B}">
      <dgm:prSet/>
      <dgm:spPr/>
      <dgm:t>
        <a:bodyPr/>
        <a:lstStyle/>
        <a:p>
          <a:r>
            <a:rPr lang="en-US" dirty="0"/>
            <a:t>The biggest problem thus far: </a:t>
          </a:r>
          <a:r>
            <a:rPr lang="en-US" b="1" dirty="0"/>
            <a:t>lack of tools</a:t>
          </a:r>
          <a:r>
            <a:rPr lang="en-US" dirty="0"/>
            <a:t>, the need to do it through manual processes:</a:t>
          </a:r>
        </a:p>
      </dgm:t>
    </dgm:pt>
    <dgm:pt modelId="{F1C055C6-F92F-4723-9D0F-2E6EDCDFCA77}" type="parTrans" cxnId="{F81E0A8C-7ECE-43E9-82C6-8F7BEE6898D4}">
      <dgm:prSet/>
      <dgm:spPr/>
      <dgm:t>
        <a:bodyPr/>
        <a:lstStyle/>
        <a:p>
          <a:endParaRPr lang="en-US"/>
        </a:p>
      </dgm:t>
    </dgm:pt>
    <dgm:pt modelId="{5D17B1EB-3648-42C9-ABA0-0F911521BB46}" type="sibTrans" cxnId="{F81E0A8C-7ECE-43E9-82C6-8F7BEE6898D4}">
      <dgm:prSet/>
      <dgm:spPr/>
      <dgm:t>
        <a:bodyPr/>
        <a:lstStyle/>
        <a:p>
          <a:endParaRPr lang="en-US"/>
        </a:p>
      </dgm:t>
    </dgm:pt>
    <dgm:pt modelId="{07D4F596-13DF-4E84-952B-B9C556A109DB}">
      <dgm:prSet/>
      <dgm:spPr/>
      <dgm:t>
        <a:bodyPr/>
        <a:lstStyle/>
        <a:p>
          <a:r>
            <a:rPr lang="en-US" dirty="0"/>
            <a:t>This makes it </a:t>
          </a:r>
          <a:r>
            <a:rPr lang="en-US" b="1" dirty="0"/>
            <a:t>all but impossible </a:t>
          </a:r>
          <a:r>
            <a:rPr lang="en-US" dirty="0"/>
            <a:t>for hobbyists and purely an academic exercise.</a:t>
          </a:r>
        </a:p>
      </dgm:t>
    </dgm:pt>
    <dgm:pt modelId="{B6C50B74-5A73-48F0-A44A-4844C56650B4}" type="parTrans" cxnId="{6C78D36A-FCFC-45B8-BB48-66823572BE41}">
      <dgm:prSet/>
      <dgm:spPr/>
      <dgm:t>
        <a:bodyPr/>
        <a:lstStyle/>
        <a:p>
          <a:endParaRPr lang="en-US"/>
        </a:p>
      </dgm:t>
    </dgm:pt>
    <dgm:pt modelId="{DA76171F-5033-4E50-8A81-02B5699CA8E1}" type="sibTrans" cxnId="{6C78D36A-FCFC-45B8-BB48-66823572BE41}">
      <dgm:prSet/>
      <dgm:spPr/>
      <dgm:t>
        <a:bodyPr/>
        <a:lstStyle/>
        <a:p>
          <a:endParaRPr lang="en-US"/>
        </a:p>
      </dgm:t>
    </dgm:pt>
    <dgm:pt modelId="{6892AE6B-DAB9-47B0-A5C0-210A1DF224A7}">
      <dgm:prSet/>
      <dgm:spPr/>
      <dgm:t>
        <a:bodyPr/>
        <a:lstStyle/>
        <a:p>
          <a:r>
            <a:rPr lang="en-US"/>
            <a:t>Plausible, but too painful for most.</a:t>
          </a:r>
        </a:p>
      </dgm:t>
    </dgm:pt>
    <dgm:pt modelId="{5D9CCD6C-4842-4B8C-84BB-349BAA1CB2F7}" type="parTrans" cxnId="{4AB3C2A5-13FE-4DCF-BA7B-62AEE4178EA7}">
      <dgm:prSet/>
      <dgm:spPr/>
      <dgm:t>
        <a:bodyPr/>
        <a:lstStyle/>
        <a:p>
          <a:endParaRPr lang="en-US"/>
        </a:p>
      </dgm:t>
    </dgm:pt>
    <dgm:pt modelId="{496D5922-4EA3-4333-9268-EF4A9D99B4D8}" type="sibTrans" cxnId="{4AB3C2A5-13FE-4DCF-BA7B-62AEE4178EA7}">
      <dgm:prSet/>
      <dgm:spPr/>
      <dgm:t>
        <a:bodyPr/>
        <a:lstStyle/>
        <a:p>
          <a:endParaRPr lang="en-US"/>
        </a:p>
      </dgm:t>
    </dgm:pt>
    <dgm:pt modelId="{BF69873D-CD95-47B1-B85E-78B95D5B014F}">
      <dgm:prSet/>
      <dgm:spPr/>
      <dgm:t>
        <a:bodyPr/>
        <a:lstStyle/>
        <a:p>
          <a:r>
            <a:rPr lang="en-US" b="1" dirty="0"/>
            <a:t>Discourages</a:t>
          </a:r>
          <a:r>
            <a:rPr lang="en-US" dirty="0"/>
            <a:t> all but the most skilled and knowledgeable.</a:t>
          </a:r>
        </a:p>
      </dgm:t>
    </dgm:pt>
    <dgm:pt modelId="{A9BFA9BE-DA06-4084-A402-D594FFC51DE4}" type="parTrans" cxnId="{13E9CB8C-D2A0-497D-996D-CC23EF8E1FF1}">
      <dgm:prSet/>
      <dgm:spPr/>
      <dgm:t>
        <a:bodyPr/>
        <a:lstStyle/>
        <a:p>
          <a:endParaRPr lang="en-US"/>
        </a:p>
      </dgm:t>
    </dgm:pt>
    <dgm:pt modelId="{EEA131D8-C7EF-4BCF-B120-7925D4ED2AF8}" type="sibTrans" cxnId="{13E9CB8C-D2A0-497D-996D-CC23EF8E1FF1}">
      <dgm:prSet/>
      <dgm:spPr/>
      <dgm:t>
        <a:bodyPr/>
        <a:lstStyle/>
        <a:p>
          <a:endParaRPr lang="en-US"/>
        </a:p>
      </dgm:t>
    </dgm:pt>
    <dgm:pt modelId="{D9D23719-A6EE-473A-A01C-26C8CFB99F8E}" type="pres">
      <dgm:prSet presAssocID="{1793C867-5A89-4A1B-A74A-22B7F45C2929}" presName="Name0" presStyleCnt="0">
        <dgm:presLayoutVars>
          <dgm:dir/>
          <dgm:animLvl val="lvl"/>
          <dgm:resizeHandles val="exact"/>
        </dgm:presLayoutVars>
      </dgm:prSet>
      <dgm:spPr/>
    </dgm:pt>
    <dgm:pt modelId="{F3AC5C10-9F66-470A-A092-210AC9DEE4CC}" type="pres">
      <dgm:prSet presAssocID="{3B9F4D74-BCA7-4B69-9B1B-92C0DEBD5BF9}" presName="composite" presStyleCnt="0"/>
      <dgm:spPr/>
    </dgm:pt>
    <dgm:pt modelId="{BC9FB798-3CE9-44F8-A8C8-6E71249A4779}" type="pres">
      <dgm:prSet presAssocID="{3B9F4D74-BCA7-4B69-9B1B-92C0DEBD5BF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67D70FD-B68B-4DC5-9D3D-3EEC4161FB68}" type="pres">
      <dgm:prSet presAssocID="{3B9F4D74-BCA7-4B69-9B1B-92C0DEBD5BF9}" presName="desTx" presStyleLbl="alignAccFollowNode1" presStyleIdx="0" presStyleCnt="3">
        <dgm:presLayoutVars>
          <dgm:bulletEnabled val="1"/>
        </dgm:presLayoutVars>
      </dgm:prSet>
      <dgm:spPr/>
    </dgm:pt>
    <dgm:pt modelId="{58B966AD-8327-45BA-99F8-06372E7AF01D}" type="pres">
      <dgm:prSet presAssocID="{C6113D7D-4E3D-43FF-A9B3-5D248E1276FC}" presName="space" presStyleCnt="0"/>
      <dgm:spPr/>
    </dgm:pt>
    <dgm:pt modelId="{B41A728A-00BE-44CD-8DA4-54369C1F337F}" type="pres">
      <dgm:prSet presAssocID="{56BF8194-8807-4CF0-BB62-DE70C3122B74}" presName="composite" presStyleCnt="0"/>
      <dgm:spPr/>
    </dgm:pt>
    <dgm:pt modelId="{59642D24-993F-4EAD-8C81-1DDB3CFE4469}" type="pres">
      <dgm:prSet presAssocID="{56BF8194-8807-4CF0-BB62-DE70C3122B7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0F472F-C5BF-4835-8359-E8EF31C86927}" type="pres">
      <dgm:prSet presAssocID="{56BF8194-8807-4CF0-BB62-DE70C3122B74}" presName="desTx" presStyleLbl="alignAccFollowNode1" presStyleIdx="1" presStyleCnt="3">
        <dgm:presLayoutVars>
          <dgm:bulletEnabled val="1"/>
        </dgm:presLayoutVars>
      </dgm:prSet>
      <dgm:spPr/>
    </dgm:pt>
    <dgm:pt modelId="{EDE3F09F-9F37-4010-894A-E1FB71EBDC32}" type="pres">
      <dgm:prSet presAssocID="{BB150E27-7861-4322-80F3-4D1E7A7B38D9}" presName="space" presStyleCnt="0"/>
      <dgm:spPr/>
    </dgm:pt>
    <dgm:pt modelId="{38F8E4E7-C0CF-4185-B1B0-24C1D4CF727D}" type="pres">
      <dgm:prSet presAssocID="{3515603E-C94A-4B90-82FF-D380300C522B}" presName="composite" presStyleCnt="0"/>
      <dgm:spPr/>
    </dgm:pt>
    <dgm:pt modelId="{1A98E09D-7BA3-4B32-AD32-844DE9BB8DE8}" type="pres">
      <dgm:prSet presAssocID="{3515603E-C94A-4B90-82FF-D380300C522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9F4E513-D863-48AE-82FF-2A27097C76CE}" type="pres">
      <dgm:prSet presAssocID="{3515603E-C94A-4B90-82FF-D380300C522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4782A03-39EE-42BF-9532-A81CBF7F471C}" type="presOf" srcId="{3515603E-C94A-4B90-82FF-D380300C522B}" destId="{1A98E09D-7BA3-4B32-AD32-844DE9BB8DE8}" srcOrd="0" destOrd="0" presId="urn:microsoft.com/office/officeart/2005/8/layout/hList1"/>
    <dgm:cxn modelId="{A522A810-846E-4FD6-BF57-66DC392F29B1}" srcId="{3B9F4D74-BCA7-4B69-9B1B-92C0DEBD5BF9}" destId="{19758B4E-DB3E-4E08-9B99-E27076F946DF}" srcOrd="1" destOrd="0" parTransId="{0A36DA08-AD27-445C-A4AE-DF346D0AC459}" sibTransId="{C24D2046-BB6A-46A8-98A9-C95AF99A0595}"/>
    <dgm:cxn modelId="{6FD77515-88F6-42BE-871B-2B9730799679}" type="presOf" srcId="{07D4F596-13DF-4E84-952B-B9C556A109DB}" destId="{D9F4E513-D863-48AE-82FF-2A27097C76CE}" srcOrd="0" destOrd="0" presId="urn:microsoft.com/office/officeart/2005/8/layout/hList1"/>
    <dgm:cxn modelId="{CFD6755D-0752-45A4-AFC3-DEB2689B70AA}" type="presOf" srcId="{BD272B3E-3471-4F82-920F-C962C74183DB}" destId="{867D70FD-B68B-4DC5-9D3D-3EEC4161FB68}" srcOrd="0" destOrd="0" presId="urn:microsoft.com/office/officeart/2005/8/layout/hList1"/>
    <dgm:cxn modelId="{6C78D36A-FCFC-45B8-BB48-66823572BE41}" srcId="{3515603E-C94A-4B90-82FF-D380300C522B}" destId="{07D4F596-13DF-4E84-952B-B9C556A109DB}" srcOrd="0" destOrd="0" parTransId="{B6C50B74-5A73-48F0-A44A-4844C56650B4}" sibTransId="{DA76171F-5033-4E50-8A81-02B5699CA8E1}"/>
    <dgm:cxn modelId="{6043EA4B-33D9-4562-934C-196353AA3AE0}" srcId="{1793C867-5A89-4A1B-A74A-22B7F45C2929}" destId="{56BF8194-8807-4CF0-BB62-DE70C3122B74}" srcOrd="1" destOrd="0" parTransId="{576D3010-4C95-40A7-874D-227A43BA20EF}" sibTransId="{BB150E27-7861-4322-80F3-4D1E7A7B38D9}"/>
    <dgm:cxn modelId="{A420C382-7073-4A97-BE6B-CB171BAC3C0D}" srcId="{3B9F4D74-BCA7-4B69-9B1B-92C0DEBD5BF9}" destId="{BD272B3E-3471-4F82-920F-C962C74183DB}" srcOrd="0" destOrd="0" parTransId="{ACFF997F-9FFF-4F02-A6AA-E0B9CCF00683}" sibTransId="{189F411E-E8B2-4706-98AB-E98B7A155BA0}"/>
    <dgm:cxn modelId="{F81E0A8C-7ECE-43E9-82C6-8F7BEE6898D4}" srcId="{1793C867-5A89-4A1B-A74A-22B7F45C2929}" destId="{3515603E-C94A-4B90-82FF-D380300C522B}" srcOrd="2" destOrd="0" parTransId="{F1C055C6-F92F-4723-9D0F-2E6EDCDFCA77}" sibTransId="{5D17B1EB-3648-42C9-ABA0-0F911521BB46}"/>
    <dgm:cxn modelId="{13E9CB8C-D2A0-497D-996D-CC23EF8E1FF1}" srcId="{56BF8194-8807-4CF0-BB62-DE70C3122B74}" destId="{BF69873D-CD95-47B1-B85E-78B95D5B014F}" srcOrd="0" destOrd="0" parTransId="{A9BFA9BE-DA06-4084-A402-D594FFC51DE4}" sibTransId="{EEA131D8-C7EF-4BCF-B120-7925D4ED2AF8}"/>
    <dgm:cxn modelId="{4AB3C2A5-13FE-4DCF-BA7B-62AEE4178EA7}" srcId="{3515603E-C94A-4B90-82FF-D380300C522B}" destId="{6892AE6B-DAB9-47B0-A5C0-210A1DF224A7}" srcOrd="1" destOrd="0" parTransId="{5D9CCD6C-4842-4B8C-84BB-349BAA1CB2F7}" sibTransId="{496D5922-4EA3-4333-9268-EF4A9D99B4D8}"/>
    <dgm:cxn modelId="{9FF0B7BA-17A1-404F-A657-156A5BC6256B}" type="presOf" srcId="{1793C867-5A89-4A1B-A74A-22B7F45C2929}" destId="{D9D23719-A6EE-473A-A01C-26C8CFB99F8E}" srcOrd="0" destOrd="0" presId="urn:microsoft.com/office/officeart/2005/8/layout/hList1"/>
    <dgm:cxn modelId="{A32B87C1-488C-4E74-AEE2-8E301DCA89E0}" type="presOf" srcId="{56BF8194-8807-4CF0-BB62-DE70C3122B74}" destId="{59642D24-993F-4EAD-8C81-1DDB3CFE4469}" srcOrd="0" destOrd="0" presId="urn:microsoft.com/office/officeart/2005/8/layout/hList1"/>
    <dgm:cxn modelId="{2F3B4CC4-9254-4EED-82FE-205755D0C143}" type="presOf" srcId="{3B9F4D74-BCA7-4B69-9B1B-92C0DEBD5BF9}" destId="{BC9FB798-3CE9-44F8-A8C8-6E71249A4779}" srcOrd="0" destOrd="0" presId="urn:microsoft.com/office/officeart/2005/8/layout/hList1"/>
    <dgm:cxn modelId="{89CA62C5-4C08-4661-84CB-36CEBAE0C9E3}" type="presOf" srcId="{19758B4E-DB3E-4E08-9B99-E27076F946DF}" destId="{867D70FD-B68B-4DC5-9D3D-3EEC4161FB68}" srcOrd="0" destOrd="1" presId="urn:microsoft.com/office/officeart/2005/8/layout/hList1"/>
    <dgm:cxn modelId="{FA8A98DC-37E6-4247-917A-EDD8DE7C96B6}" type="presOf" srcId="{BF69873D-CD95-47B1-B85E-78B95D5B014F}" destId="{4E0F472F-C5BF-4835-8359-E8EF31C86927}" srcOrd="0" destOrd="0" presId="urn:microsoft.com/office/officeart/2005/8/layout/hList1"/>
    <dgm:cxn modelId="{95F719DE-B100-41C8-A23D-45C9C7530CE8}" type="presOf" srcId="{6892AE6B-DAB9-47B0-A5C0-210A1DF224A7}" destId="{D9F4E513-D863-48AE-82FF-2A27097C76CE}" srcOrd="0" destOrd="1" presId="urn:microsoft.com/office/officeart/2005/8/layout/hList1"/>
    <dgm:cxn modelId="{72ED73E4-BE77-4DB2-9737-2855577C0C7B}" srcId="{1793C867-5A89-4A1B-A74A-22B7F45C2929}" destId="{3B9F4D74-BCA7-4B69-9B1B-92C0DEBD5BF9}" srcOrd="0" destOrd="0" parTransId="{62E10C77-F238-4397-8752-514DCEFFBF7E}" sibTransId="{C6113D7D-4E3D-43FF-A9B3-5D248E1276FC}"/>
    <dgm:cxn modelId="{DAC72EEB-1665-4FD2-A318-BCEE210A373A}" type="presParOf" srcId="{D9D23719-A6EE-473A-A01C-26C8CFB99F8E}" destId="{F3AC5C10-9F66-470A-A092-210AC9DEE4CC}" srcOrd="0" destOrd="0" presId="urn:microsoft.com/office/officeart/2005/8/layout/hList1"/>
    <dgm:cxn modelId="{09E304B0-0A1B-4B7D-9BD8-6AAA4643B0F5}" type="presParOf" srcId="{F3AC5C10-9F66-470A-A092-210AC9DEE4CC}" destId="{BC9FB798-3CE9-44F8-A8C8-6E71249A4779}" srcOrd="0" destOrd="0" presId="urn:microsoft.com/office/officeart/2005/8/layout/hList1"/>
    <dgm:cxn modelId="{996057D9-3AC0-4B54-836F-506CFD282B1E}" type="presParOf" srcId="{F3AC5C10-9F66-470A-A092-210AC9DEE4CC}" destId="{867D70FD-B68B-4DC5-9D3D-3EEC4161FB68}" srcOrd="1" destOrd="0" presId="urn:microsoft.com/office/officeart/2005/8/layout/hList1"/>
    <dgm:cxn modelId="{CC155C51-6558-4FF0-AE5D-82E351C75BC6}" type="presParOf" srcId="{D9D23719-A6EE-473A-A01C-26C8CFB99F8E}" destId="{58B966AD-8327-45BA-99F8-06372E7AF01D}" srcOrd="1" destOrd="0" presId="urn:microsoft.com/office/officeart/2005/8/layout/hList1"/>
    <dgm:cxn modelId="{133A6643-5C52-4D38-BDFC-5ECADDC6752D}" type="presParOf" srcId="{D9D23719-A6EE-473A-A01C-26C8CFB99F8E}" destId="{B41A728A-00BE-44CD-8DA4-54369C1F337F}" srcOrd="2" destOrd="0" presId="urn:microsoft.com/office/officeart/2005/8/layout/hList1"/>
    <dgm:cxn modelId="{9FF8F255-6601-4E18-A9F3-622A9BD47BC8}" type="presParOf" srcId="{B41A728A-00BE-44CD-8DA4-54369C1F337F}" destId="{59642D24-993F-4EAD-8C81-1DDB3CFE4469}" srcOrd="0" destOrd="0" presId="urn:microsoft.com/office/officeart/2005/8/layout/hList1"/>
    <dgm:cxn modelId="{06ECE630-D379-4232-83F4-A6A2ACA02588}" type="presParOf" srcId="{B41A728A-00BE-44CD-8DA4-54369C1F337F}" destId="{4E0F472F-C5BF-4835-8359-E8EF31C86927}" srcOrd="1" destOrd="0" presId="urn:microsoft.com/office/officeart/2005/8/layout/hList1"/>
    <dgm:cxn modelId="{78BB97C1-E354-447F-B4B8-FA7D7C165832}" type="presParOf" srcId="{D9D23719-A6EE-473A-A01C-26C8CFB99F8E}" destId="{EDE3F09F-9F37-4010-894A-E1FB71EBDC32}" srcOrd="3" destOrd="0" presId="urn:microsoft.com/office/officeart/2005/8/layout/hList1"/>
    <dgm:cxn modelId="{7796CA04-9E8C-4079-BFCB-ED2A94F44CFE}" type="presParOf" srcId="{D9D23719-A6EE-473A-A01C-26C8CFB99F8E}" destId="{38F8E4E7-C0CF-4185-B1B0-24C1D4CF727D}" srcOrd="4" destOrd="0" presId="urn:microsoft.com/office/officeart/2005/8/layout/hList1"/>
    <dgm:cxn modelId="{3BAF8544-850E-4E90-B7A0-F6972453FB97}" type="presParOf" srcId="{38F8E4E7-C0CF-4185-B1B0-24C1D4CF727D}" destId="{1A98E09D-7BA3-4B32-AD32-844DE9BB8DE8}" srcOrd="0" destOrd="0" presId="urn:microsoft.com/office/officeart/2005/8/layout/hList1"/>
    <dgm:cxn modelId="{97F8C563-E3BA-4B8C-AB1C-F0EFBE2CFA23}" type="presParOf" srcId="{38F8E4E7-C0CF-4185-B1B0-24C1D4CF727D}" destId="{D9F4E513-D863-48AE-82FF-2A27097C76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B9B33-EA35-4E1E-93CB-7287B73B6FE0}">
      <dsp:nvSpPr>
        <dsp:cNvPr id="0" name=""/>
        <dsp:cNvSpPr/>
      </dsp:nvSpPr>
      <dsp:spPr>
        <a:xfrm rot="5400000">
          <a:off x="3848282" y="-1312026"/>
          <a:ext cx="1274080" cy="422148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May detect too frequent RET instructions; more.</a:t>
          </a:r>
        </a:p>
      </dsp:txBody>
      <dsp:txXfrm rot="-5400000">
        <a:off x="2374583" y="223868"/>
        <a:ext cx="4159285" cy="1149690"/>
      </dsp:txXfrm>
    </dsp:sp>
    <dsp:sp modelId="{A568ECBA-9015-492F-AE50-3AC40AED618A}">
      <dsp:nvSpPr>
        <dsp:cNvPr id="0" name=""/>
        <dsp:cNvSpPr/>
      </dsp:nvSpPr>
      <dsp:spPr>
        <a:xfrm>
          <a:off x="0" y="2413"/>
          <a:ext cx="2374582" cy="1592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bypass ROP defenses and anti-ROP heuristics, e.g. EMET, </a:t>
          </a:r>
          <a:r>
            <a:rPr lang="en-US" sz="1800" kern="1200" dirty="0" err="1"/>
            <a:t>kBouncer</a:t>
          </a:r>
          <a:r>
            <a:rPr lang="en-US" sz="1800" kern="1200" dirty="0"/>
            <a:t>, </a:t>
          </a:r>
          <a:r>
            <a:rPr lang="en-US" sz="1800" kern="1200" dirty="0" err="1"/>
            <a:t>ROPecker</a:t>
          </a:r>
          <a:r>
            <a:rPr lang="en-US" sz="1800" kern="1200" dirty="0"/>
            <a:t>, G-Free, </a:t>
          </a:r>
          <a:r>
            <a:rPr lang="en-US" sz="1800" kern="1200" dirty="0" err="1"/>
            <a:t>ROPGuard</a:t>
          </a:r>
          <a:endParaRPr lang="en-US" sz="1800" kern="1200" dirty="0"/>
        </a:p>
      </dsp:txBody>
      <dsp:txXfrm>
        <a:off x="77744" y="80157"/>
        <a:ext cx="2219094" cy="1437112"/>
      </dsp:txXfrm>
    </dsp:sp>
    <dsp:sp modelId="{BD53D1FE-30CC-4FA9-923E-B7EE4752503A}">
      <dsp:nvSpPr>
        <dsp:cNvPr id="0" name=""/>
        <dsp:cNvSpPr/>
      </dsp:nvSpPr>
      <dsp:spPr>
        <a:xfrm rot="5400000">
          <a:off x="3848282" y="360203"/>
          <a:ext cx="1274080" cy="4221480"/>
        </a:xfrm>
        <a:prstGeom prst="round2SameRect">
          <a:avLst/>
        </a:prstGeom>
        <a:solidFill>
          <a:schemeClr val="accent2">
            <a:tint val="40000"/>
            <a:alpha val="90000"/>
            <a:hueOff val="812559"/>
            <a:satOff val="-25737"/>
            <a:lumOff val="-141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812559"/>
              <a:satOff val="-25737"/>
              <a:lumOff val="-14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We use JMP or CALL in place of RET instructions.</a:t>
          </a:r>
        </a:p>
      </dsp:txBody>
      <dsp:txXfrm rot="-5400000">
        <a:off x="2374583" y="1896098"/>
        <a:ext cx="4159285" cy="1149690"/>
      </dsp:txXfrm>
    </dsp:sp>
    <dsp:sp modelId="{C979D7DB-D01A-4B5E-B1F7-542159550E35}">
      <dsp:nvSpPr>
        <dsp:cNvPr id="0" name=""/>
        <dsp:cNvSpPr/>
      </dsp:nvSpPr>
      <dsp:spPr>
        <a:xfrm>
          <a:off x="0" y="1674643"/>
          <a:ext cx="2374582" cy="1592600"/>
        </a:xfrm>
        <a:prstGeom prst="roundRect">
          <a:avLst/>
        </a:prstGeom>
        <a:solidFill>
          <a:schemeClr val="accent2">
            <a:hueOff val="260954"/>
            <a:satOff val="-16808"/>
            <a:lumOff val="-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</a:t>
          </a:r>
          <a:r>
            <a:rPr lang="en-US" sz="1800" b="1" kern="1200"/>
            <a:t>subvert </a:t>
          </a:r>
          <a:r>
            <a:rPr lang="en-US" sz="1800" kern="1200"/>
            <a:t>control flow without having to utilize RET instructions.</a:t>
          </a:r>
        </a:p>
      </dsp:txBody>
      <dsp:txXfrm>
        <a:off x="77744" y="1752387"/>
        <a:ext cx="2219094" cy="1437112"/>
      </dsp:txXfrm>
    </dsp:sp>
    <dsp:sp modelId="{8719DCD4-7FEB-4F0E-9544-2B518F148E20}">
      <dsp:nvSpPr>
        <dsp:cNvPr id="0" name=""/>
        <dsp:cNvSpPr/>
      </dsp:nvSpPr>
      <dsp:spPr>
        <a:xfrm>
          <a:off x="0" y="3346874"/>
          <a:ext cx="2374582" cy="1592600"/>
        </a:xfrm>
        <a:prstGeom prst="roundRect">
          <a:avLst/>
        </a:prstGeom>
        <a:solidFill>
          <a:schemeClr val="accent2">
            <a:hueOff val="521907"/>
            <a:satOff val="-33616"/>
            <a:lumOff val="-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confuse analysts who may not understand it as it is not as well known as ROP.</a:t>
          </a:r>
        </a:p>
      </dsp:txBody>
      <dsp:txXfrm>
        <a:off x="77744" y="3424618"/>
        <a:ext cx="2219094" cy="1437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FB798-3CE9-44F8-A8C8-6E71249A4779}">
      <dsp:nvSpPr>
        <dsp:cNvPr id="0" name=""/>
        <dsp:cNvSpPr/>
      </dsp:nvSpPr>
      <dsp:spPr>
        <a:xfrm>
          <a:off x="3037" y="141366"/>
          <a:ext cx="2961642" cy="11596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Much fewer JOP gadgets exist, reducing the attack surface.</a:t>
          </a:r>
        </a:p>
      </dsp:txBody>
      <dsp:txXfrm>
        <a:off x="3037" y="141366"/>
        <a:ext cx="2961642" cy="1159692"/>
      </dsp:txXfrm>
    </dsp:sp>
    <dsp:sp modelId="{867D70FD-B68B-4DC5-9D3D-3EEC4161FB68}">
      <dsp:nvSpPr>
        <dsp:cNvPr id="0" name=""/>
        <dsp:cNvSpPr/>
      </dsp:nvSpPr>
      <dsp:spPr>
        <a:xfrm>
          <a:off x="3037" y="1301058"/>
          <a:ext cx="2961642" cy="25802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ROP gadgets are </a:t>
          </a:r>
          <a:r>
            <a:rPr lang="en-US" sz="2000" b="1" kern="1200" dirty="0"/>
            <a:t>vastly more plentifu</a:t>
          </a:r>
          <a:r>
            <a:rPr lang="en-US" sz="2000" kern="1200" dirty="0"/>
            <a:t>l and easier to use!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Less gadgets means it may be much more challenging or even infeasible to mount an attack with JOP where ROP would be possible.</a:t>
          </a:r>
        </a:p>
      </dsp:txBody>
      <dsp:txXfrm>
        <a:off x="3037" y="1301058"/>
        <a:ext cx="2961642" cy="2580299"/>
      </dsp:txXfrm>
    </dsp:sp>
    <dsp:sp modelId="{59642D24-993F-4EAD-8C81-1DDB3CFE4469}">
      <dsp:nvSpPr>
        <dsp:cNvPr id="0" name=""/>
        <dsp:cNvSpPr/>
      </dsp:nvSpPr>
      <dsp:spPr>
        <a:xfrm>
          <a:off x="3379309" y="141366"/>
          <a:ext cx="2961642" cy="11596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set up is far more complex and less simple than ROP: learning curve.</a:t>
          </a:r>
        </a:p>
      </dsp:txBody>
      <dsp:txXfrm>
        <a:off x="3379309" y="141366"/>
        <a:ext cx="2961642" cy="1159692"/>
      </dsp:txXfrm>
    </dsp:sp>
    <dsp:sp modelId="{4E0F472F-C5BF-4835-8359-E8EF31C86927}">
      <dsp:nvSpPr>
        <dsp:cNvPr id="0" name=""/>
        <dsp:cNvSpPr/>
      </dsp:nvSpPr>
      <dsp:spPr>
        <a:xfrm>
          <a:off x="3379309" y="1301058"/>
          <a:ext cx="2961642" cy="25802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Discourages</a:t>
          </a:r>
          <a:r>
            <a:rPr lang="en-US" sz="2000" kern="1200" dirty="0"/>
            <a:t> all but the most skilled and knowledgeable.</a:t>
          </a:r>
        </a:p>
      </dsp:txBody>
      <dsp:txXfrm>
        <a:off x="3379309" y="1301058"/>
        <a:ext cx="2961642" cy="2580299"/>
      </dsp:txXfrm>
    </dsp:sp>
    <dsp:sp modelId="{1A98E09D-7BA3-4B32-AD32-844DE9BB8DE8}">
      <dsp:nvSpPr>
        <dsp:cNvPr id="0" name=""/>
        <dsp:cNvSpPr/>
      </dsp:nvSpPr>
      <dsp:spPr>
        <a:xfrm>
          <a:off x="6755582" y="141366"/>
          <a:ext cx="2961642" cy="11596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biggest problem thus far: </a:t>
          </a:r>
          <a:r>
            <a:rPr lang="en-US" sz="2000" b="1" kern="1200" dirty="0"/>
            <a:t>lack of tools</a:t>
          </a:r>
          <a:r>
            <a:rPr lang="en-US" sz="2000" kern="1200" dirty="0"/>
            <a:t>, the need to do it through manual processes:</a:t>
          </a:r>
        </a:p>
      </dsp:txBody>
      <dsp:txXfrm>
        <a:off x="6755582" y="141366"/>
        <a:ext cx="2961642" cy="1159692"/>
      </dsp:txXfrm>
    </dsp:sp>
    <dsp:sp modelId="{D9F4E513-D863-48AE-82FF-2A27097C76CE}">
      <dsp:nvSpPr>
        <dsp:cNvPr id="0" name=""/>
        <dsp:cNvSpPr/>
      </dsp:nvSpPr>
      <dsp:spPr>
        <a:xfrm>
          <a:off x="6755582" y="1301058"/>
          <a:ext cx="2961642" cy="25802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This makes it </a:t>
          </a:r>
          <a:r>
            <a:rPr lang="en-US" sz="2000" b="1" kern="1200" dirty="0"/>
            <a:t>all but impossible </a:t>
          </a:r>
          <a:r>
            <a:rPr lang="en-US" sz="2000" kern="1200" dirty="0"/>
            <a:t>for hobbyists and purely an academic exercise.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Plausible, but too painful for most.</a:t>
          </a:r>
        </a:p>
      </dsp:txBody>
      <dsp:txXfrm>
        <a:off x="6755582" y="1301058"/>
        <a:ext cx="2961642" cy="2580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1AE23-A446-488D-A22F-0A5775BA9E6D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5864A-DE2E-47D3-91D2-8B14934C8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there a 16</a:t>
            </a:r>
            <a:r>
              <a:rPr lang="en-US" baseline="30000" dirty="0"/>
              <a:t>th</a:t>
            </a:r>
            <a:r>
              <a:rPr lang="en-US" dirty="0"/>
              <a:t> century rocket cat on the first slide? It is a good question. We will soon find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5864A-DE2E-47D3-91D2-8B14934C82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acronym is as acronyms go, is somewhat clunky, but it serves us quite well. Let us return to our lovely 16</a:t>
            </a:r>
            <a:r>
              <a:rPr lang="en-US" baseline="30000" dirty="0"/>
              <a:t>th</a:t>
            </a:r>
            <a:r>
              <a:rPr lang="en-US" dirty="0"/>
              <a:t> century image.</a:t>
            </a:r>
          </a:p>
          <a:p>
            <a:r>
              <a:rPr lang="en-US" dirty="0"/>
              <a:t>Why do we have a cat with a rocket on its back? This actually comes from the Folger Shakespeare Library, believe it or not. There was a period of time when cats would be loaded with flammable devices to set fire to castles or cities that would otherwise be inaccessible.</a:t>
            </a:r>
          </a:p>
          <a:p>
            <a:endParaRPr lang="en-US" dirty="0"/>
          </a:p>
          <a:p>
            <a:r>
              <a:rPr lang="en-US" dirty="0"/>
              <a:t>That’s really want the JOP Rocket does. The intent is to reach what would otherwise be inaccessible due to anti-ROP heuristics, anti-ROP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5864A-DE2E-47D3-91D2-8B14934C82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5864A-DE2E-47D3-91D2-8B14934C82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9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9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4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7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0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7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0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6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1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una.folger.edu/luna/servlet/s/t876v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C7B4F067-A4DC-4D3D-ABE7-F8B6241EA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52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E19E-2BA5-4631-B3CF-DFAE53C43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/>
              <a:t>ADVANCED CODE REUSE ATTACKS:</a:t>
            </a:r>
            <a:br>
              <a:rPr lang="en-US" dirty="0"/>
            </a:br>
            <a:r>
              <a:rPr lang="en-US" dirty="0"/>
              <a:t>A NEW FRAMEWORK FOR JOP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79CB4AA-A74D-4607-94AD-2B843889E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picture containing indoor, laying, text, cat&#10;&#10;Description automatically generated">
            <a:extLst>
              <a:ext uri="{FF2B5EF4-FFF2-40B4-BE49-F238E27FC236}">
                <a16:creationId xmlns:a16="http://schemas.microsoft.com/office/drawing/2014/main" id="{E6F8CECF-1850-459C-9E2A-A8F10E745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2" r="1" b="18562"/>
          <a:stretch/>
        </p:blipFill>
        <p:spPr>
          <a:xfrm>
            <a:off x="634276" y="640080"/>
            <a:ext cx="10917644" cy="3931920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B7897F11-8B96-4929-8CD3-BDC74670E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82844971-27A4-4616-BEEE-85133AEA85AB}"/>
              </a:ext>
            </a:extLst>
          </p:cNvPr>
          <p:cNvSpPr txBox="1">
            <a:spLocks/>
          </p:cNvSpPr>
          <p:nvPr/>
        </p:nvSpPr>
        <p:spPr>
          <a:xfrm>
            <a:off x="8544087" y="4990915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Bramwell Brizendine</a:t>
            </a:r>
          </a:p>
          <a:p>
            <a:pPr algn="ctr"/>
            <a:r>
              <a:rPr lang="en-US" dirty="0"/>
              <a:t>Doctoral Dissertation Defense</a:t>
            </a:r>
          </a:p>
          <a:p>
            <a:pPr algn="ctr"/>
            <a:r>
              <a:rPr lang="en-US" dirty="0"/>
              <a:t>Dakota State University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March 27,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EAD30-F370-46D9-BC9D-EE05060F76B0}"/>
              </a:ext>
            </a:extLst>
          </p:cNvPr>
          <p:cNvSpPr txBox="1"/>
          <p:nvPr/>
        </p:nvSpPr>
        <p:spPr>
          <a:xfrm>
            <a:off x="3298579" y="4590805"/>
            <a:ext cx="5589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Detail from </a:t>
            </a:r>
            <a:r>
              <a:rPr lang="en-US" sz="1600" i="1" dirty="0">
                <a:hlinkClick r:id="rId4"/>
              </a:rPr>
              <a:t>Folger Shakespeare Library, V.b.311, f. 129r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379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E6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968A-43D7-4C50-9B7C-2D53186D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0F43E-1A19-40D4-9B67-F6ABE858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1" b="2241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01D0-AB5E-4F60-B014-DFA9E260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There is a </a:t>
            </a:r>
            <a:r>
              <a:rPr lang="en-US" b="1">
                <a:solidFill>
                  <a:srgbClr val="FFFFFF"/>
                </a:solidFill>
              </a:rPr>
              <a:t>lack</a:t>
            </a:r>
            <a:r>
              <a:rPr lang="en-US">
                <a:solidFill>
                  <a:srgbClr val="FFFFFF"/>
                </a:solidFill>
              </a:rPr>
              <a:t> of tools and automation to facilitate building JOP exploits, as the current workflow makes it a manual, tedious, time-consuming process (Bletsch, 2011; Checkoway &amp; Shacham, 2010; Quiao, 2015; DAvi, 2015; Erdődi, 2013; Min, 2012).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7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BD51-9B36-4A9B-8505-D5D694A6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6971-D7BB-4ACC-813B-DDB6A007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13" y="2286000"/>
            <a:ext cx="6963546" cy="4023360"/>
          </a:xfrm>
        </p:spPr>
        <p:txBody>
          <a:bodyPr>
            <a:norm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en-US" sz="1800" dirty="0"/>
              <a:t>How can software </a:t>
            </a:r>
            <a:r>
              <a:rPr lang="en-US" sz="1800" b="1" dirty="0"/>
              <a:t>most effectively implement </a:t>
            </a:r>
            <a:r>
              <a:rPr lang="en-US" sz="1800" dirty="0"/>
              <a:t>in an automated fashion the </a:t>
            </a:r>
            <a:r>
              <a:rPr lang="en-US" sz="1800" b="1" dirty="0"/>
              <a:t>discovery of JOP functional gadgets</a:t>
            </a:r>
            <a:r>
              <a:rPr lang="en-US" sz="1800" dirty="0"/>
              <a:t>?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1800" dirty="0"/>
              <a:t>How can software </a:t>
            </a:r>
            <a:r>
              <a:rPr lang="en-US" sz="1800" b="1" dirty="0"/>
              <a:t>most effectively implement </a:t>
            </a:r>
            <a:r>
              <a:rPr lang="en-US" sz="1800" dirty="0"/>
              <a:t>in an automated fashion a means of </a:t>
            </a:r>
            <a:r>
              <a:rPr lang="en-US" sz="1800" b="1" dirty="0"/>
              <a:t>discovering dispatcher gadgets</a:t>
            </a:r>
            <a:r>
              <a:rPr lang="en-US" sz="1800" dirty="0"/>
              <a:t>?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1800" dirty="0"/>
              <a:t>How can software </a:t>
            </a:r>
            <a:r>
              <a:rPr lang="en-US" sz="1800" b="1" dirty="0"/>
              <a:t>most effectively classify these gadgets </a:t>
            </a:r>
            <a:r>
              <a:rPr lang="en-US" sz="1800" dirty="0"/>
              <a:t>into </a:t>
            </a:r>
            <a:r>
              <a:rPr lang="en-US" sz="1800" b="1" dirty="0"/>
              <a:t>relevant categories </a:t>
            </a:r>
            <a:r>
              <a:rPr lang="en-US" sz="1800" dirty="0"/>
              <a:t>and allow these to be displayed on demand, as a means to provide utmost utility to the security researcher?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1800" dirty="0"/>
              <a:t>How can potentially unusable, highly impractical gadgets most effectively be </a:t>
            </a:r>
            <a:r>
              <a:rPr lang="en-US" sz="1800" b="1" dirty="0"/>
              <a:t>expunged</a:t>
            </a:r>
            <a:r>
              <a:rPr lang="en-US" sz="1800" dirty="0"/>
              <a:t> from results, in an automated fashion?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1800" dirty="0"/>
              <a:t>How can software most effectively ensure that </a:t>
            </a:r>
            <a:r>
              <a:rPr lang="en-US" sz="1800" b="1" dirty="0"/>
              <a:t>no potential JOP gadgets of value are missed</a:t>
            </a:r>
            <a:r>
              <a:rPr lang="en-US" sz="1800" dirty="0"/>
              <a:t>?</a:t>
            </a:r>
          </a:p>
          <a:p>
            <a:endParaRPr lang="en-US" sz="1500" dirty="0"/>
          </a:p>
        </p:txBody>
      </p:sp>
      <p:pic>
        <p:nvPicPr>
          <p:cNvPr id="5" name="Picture 4" descr="A cat sitting on a white background&#10;&#10;Description automatically generated">
            <a:extLst>
              <a:ext uri="{FF2B5EF4-FFF2-40B4-BE49-F238E27FC236}">
                <a16:creationId xmlns:a16="http://schemas.microsoft.com/office/drawing/2014/main" id="{5FC18EFC-CD35-4E16-9CFF-F1053393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690" y="2386051"/>
            <a:ext cx="3584479" cy="3448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CCDFB-3393-4B06-8A79-6657F603C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>
            <a:extLst>
              <a:ext uri="{FF2B5EF4-FFF2-40B4-BE49-F238E27FC236}">
                <a16:creationId xmlns:a16="http://schemas.microsoft.com/office/drawing/2014/main" id="{2F7507C1-F56F-4773-B8DF-13651FC0B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86063-94B9-4AA5-BA6C-575C9860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Purpose of the Study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E2BB-1661-444E-82E0-F9AC2DB7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This is design science research to create a powerful, versatile framework to best allow for facilitating the creation of exploits that utilize JOP.</a:t>
            </a:r>
          </a:p>
        </p:txBody>
      </p:sp>
    </p:spTree>
    <p:extLst>
      <p:ext uri="{BB962C8B-B14F-4D97-AF65-F5344CB8AC3E}">
        <p14:creationId xmlns:p14="http://schemas.microsoft.com/office/powerpoint/2010/main" val="285220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A2D0A-36C1-4D48-97F6-09915C07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Broader Implications...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JOP IS A SIDE Door!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9028-2575-4958-9898-E0501A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can have organizations or companies that rely on Windows 7, and conceivably could for a few more years, until January 2023. They may employ all available security including anti-ROP defenses, yet it may be inadequate.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JOP creates a </a:t>
            </a:r>
            <a:r>
              <a:rPr lang="en-US" b="1" dirty="0"/>
              <a:t>side door </a:t>
            </a:r>
            <a:r>
              <a:rPr lang="en-US" dirty="0"/>
              <a:t>that let’s the attacker be able to perform exploit, in situations where ROP otherwise might be heavily mitigated.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Was too painful and tedious before for most to bother, but that pain has been eased and replaced with pleasure, since the JOP ROCKET is a joy to 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Underscores the importance of </a:t>
            </a:r>
            <a:r>
              <a:rPr lang="en-US" b="1" dirty="0"/>
              <a:t>hardware-based control flow integrity (CFI) </a:t>
            </a:r>
            <a:r>
              <a:rPr lang="en-US" dirty="0"/>
              <a:t>as a solution.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Control Enforcement Tracking (CET). </a:t>
            </a:r>
            <a:r>
              <a:rPr lang="en-US" b="1" dirty="0" err="1"/>
              <a:t>Gotta</a:t>
            </a:r>
            <a:r>
              <a:rPr lang="en-US" b="1" dirty="0"/>
              <a:t> have it!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DDB3B-589A-4338-876B-AF61CF92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2F3B6A-4FEB-40E6-8CCB-FDA5228A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08" y="112395"/>
            <a:ext cx="1566334" cy="563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C84B28-E250-4986-98C7-2F62B80D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315" y="128058"/>
            <a:ext cx="1566334" cy="5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3CC00FB3-3C64-4037-A988-228274A38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t="11045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9C1B4-7B5D-409E-824B-3DEFA497B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NEEDS for Jump-ORIENTED PROGRAMMING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2698-AF9D-4CFD-8E59-549DB94B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0" y="643467"/>
            <a:ext cx="6824389" cy="557106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NEED</a:t>
            </a:r>
            <a:r>
              <a:rPr lang="en-US" dirty="0"/>
              <a:t> to take control of some area of memory in which to place payload, e.g. heap.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NEED</a:t>
            </a:r>
            <a:r>
              <a:rPr lang="en-US" dirty="0"/>
              <a:t> a way to subvert control flow to dispatcher gadget.</a:t>
            </a:r>
          </a:p>
        </p:txBody>
      </p:sp>
    </p:spTree>
    <p:extLst>
      <p:ext uri="{BB962C8B-B14F-4D97-AF65-F5344CB8AC3E}">
        <p14:creationId xmlns:p14="http://schemas.microsoft.com/office/powerpoint/2010/main" val="1692259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0EE7-BB5C-4BF9-969D-ABD9FE56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US" dirty="0"/>
              <a:t>Advantages of JOP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4FB345C-AE88-4847-9B7D-DFD3847898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04700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4F263E5-ABD7-4B6C-95EB-5AAA12023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4DDB-38C4-4096-8A80-2C0952D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Disadvantages Of JOP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E75A042-06DC-4014-87F4-579181067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256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5B11D5B-89FD-470E-9D59-A2A5AEF28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7033-A64F-4173-BBF8-6675BBFB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Science Artifacts For This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32BCC-11B7-4395-8BA8-3C06DEF5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3486"/>
            <a:ext cx="10275243" cy="4786604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An instantiation of the framework, embodying all methods, i.e. the JOP ROCKET;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An improved method for discovering JOP functional gadgets while applying exclusion criteria;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An improved method for discovering JOP dispatcher gadgets while applying exclusion criteria;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method for classifying JOP gadgets into categories based on Turing catalogue features, while applying exclusion criteria;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 method for storing and printing JOP gadgets in appropriate data structures, according to classification;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 method for statically enumerating and obtaining modules in the import table and beyond, as well as obtaining their JOP gadgets;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52770-7874-421F-827D-1DFBA3CAC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1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1782-AE46-44D1-BBD5-44A3A0A3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1: Instantiation of the FRAMEWORK, the JOP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8442-17A7-49B8-9975-0187CFA1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88631" cy="42081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provides the ability to extract the text section, find the target opcodes, convert the bytes to disassembly, and use exclusion criteria to eliminate gadgets that would be deemed impractical.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Embodies all methods and more.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14,000+ lines of object-oriented, well-tested Python.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Static analysis tool, but lots of functionality.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Did not want it to be dependent or reliant upon existing tool, e.g. </a:t>
            </a:r>
            <a:r>
              <a:rPr lang="en-US" dirty="0" err="1"/>
              <a:t>WinDbg</a:t>
            </a:r>
            <a:r>
              <a:rPr lang="en-US" dirty="0"/>
              <a:t>, Immunity.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 be used to limited degree on multiple platforms--any that support the necessary dependencies, Python, Capstone, </a:t>
            </a:r>
            <a:r>
              <a:rPr lang="en-US" dirty="0" err="1"/>
              <a:t>Pefile</a:t>
            </a:r>
            <a:r>
              <a:rPr lang="en-US" dirty="0"/>
              <a:t> and win32con libraries.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Some more limited functionality on non-Windows systems.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Can only do search on one binary; it cannot find and scan a binary’s DLLs on non-Windows systems, since they are not there!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Intended for well-formed, normal PE files, not malware!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C85B3-07EF-428A-96F2-6767AC516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1782-AE46-44D1-BBD5-44A3A0A3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1: Instantiation of the FRAMEWORK, the JOP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8442-17A7-49B8-9975-0187CFA1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88631" cy="42081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Tremendous customization available. It is very granular and specific, allowing users to change what it is they are looking for.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Allows the analyst tremendous flexibility to find the JOP gadgets they need, whether dispatcher gadgets, functional gadgets that do specific operations, gadgets that modify certain registers.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Very intuitive and minimalist, yet powerful and versatile.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Reasonable default settings, but provides the flexibility via the UI as needed, to dig deeper.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C85B3-07EF-428A-96F2-6767AC516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8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76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328BF-6978-46F5-93BA-3EEC6D0C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Introducing the JOP ROCKET</a:t>
            </a:r>
          </a:p>
        </p:txBody>
      </p:sp>
      <p:pic>
        <p:nvPicPr>
          <p:cNvPr id="7" name="Picture 6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4D375844-E267-4308-BF5B-B3FEAFE32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892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AFA9-7A31-4193-980A-9C8D9C00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Jump-Oriented Programming </a:t>
            </a:r>
          </a:p>
          <a:p>
            <a:r>
              <a:rPr lang="en-US" dirty="0">
                <a:solidFill>
                  <a:srgbClr val="FFFFFF"/>
                </a:solidFill>
              </a:rPr>
              <a:t>Reversing Open Cyber Knowledge Expert Tool </a:t>
            </a:r>
          </a:p>
        </p:txBody>
      </p:sp>
    </p:spTree>
    <p:extLst>
      <p:ext uri="{BB962C8B-B14F-4D97-AF65-F5344CB8AC3E}">
        <p14:creationId xmlns:p14="http://schemas.microsoft.com/office/powerpoint/2010/main" val="362332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BC0D-1AE8-41CA-A1C2-6328A252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Artifact 2: improved method for discovering JOP functional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D9E6-5C81-495A-835B-D61357FB6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Improves upon existing algorithms.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Ensures that “no stoned is left unturned.”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All possible permutations of opcodes are created, disassembled, and then searched for gadgets.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Employs robust and extensive regular expressions to exclude nonsensical gadgets.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Do we need to see garbage like </a:t>
            </a:r>
            <a:r>
              <a:rPr lang="it-IT" dirty="0"/>
              <a:t>sbb byte ptr [eax - 0x5e5b10c4], al ? No!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dirty="0"/>
              <a:t>Filters out useless, impractical gadgets.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dirty="0"/>
              <a:t>Some binaries generate numerous gadgets, and it can make finding the good ones like finding a needle in a haystack.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C3373-0DE4-49A4-B843-BE9B2041F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6E55-407D-47BC-A3DB-24C1B3A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 dirty="0"/>
              <a:t>Unintended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D91-96B8-4EE2-B28A-7A877DD4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Remember two’s complement?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This can mean a lot of values with FF bytes...and thus can create a good deal of unintended instructions.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Those FF bytes can be very useful for JOP.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-1851170 = </a:t>
            </a:r>
            <a:r>
              <a:rPr lang="en-US" b="1" dirty="0"/>
              <a:t>FFE3</a:t>
            </a:r>
            <a:r>
              <a:rPr lang="en-US" dirty="0"/>
              <a:t>C0DE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FF E3 </a:t>
            </a:r>
            <a:r>
              <a:rPr lang="en-US" dirty="0"/>
              <a:t>= JMP EBX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reality? Without unintended instructions, JOP just would not be feasible.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JOP ROCKET is better and smarter in terms of how it will find </a:t>
            </a:r>
            <a:r>
              <a:rPr lang="en-US" b="1" dirty="0"/>
              <a:t>all </a:t>
            </a:r>
            <a:r>
              <a:rPr lang="en-US" dirty="0"/>
              <a:t>possible unintended instructions, whilst discarding the useless ones.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6AFDE9-0FE3-4D50-B18C-06CD2B85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9" r="-1" b="18040"/>
          <a:stretch/>
        </p:blipFill>
        <p:spPr>
          <a:xfrm>
            <a:off x="484632" y="484632"/>
            <a:ext cx="3248521" cy="3511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EEF48-2485-496C-89A0-A553DBF16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596"/>
          <a:stretch/>
        </p:blipFill>
        <p:spPr>
          <a:xfrm>
            <a:off x="1688924" y="4150596"/>
            <a:ext cx="3291514" cy="22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A076-977A-46B1-A09A-AAB43B53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Instructions &amp; Verification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8946E8-4A42-4E3F-8799-7E16CF5E63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938" y="4107402"/>
            <a:ext cx="9720262" cy="64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F066C-3D37-4A93-BD76-C5AE87A8FC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3215532"/>
            <a:ext cx="5941060" cy="5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8BB9B-D6CC-43D4-ABEF-A1694B9851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5163722"/>
            <a:ext cx="5941060" cy="15481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D554A-B08D-4A0C-B222-5F517979E9AE}"/>
              </a:ext>
            </a:extLst>
          </p:cNvPr>
          <p:cNvSpPr txBox="1"/>
          <p:nvPr/>
        </p:nvSpPr>
        <p:spPr>
          <a:xfrm>
            <a:off x="1023938" y="2775711"/>
            <a:ext cx="1039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JOP ROCKET provides output for a gadget. The gadget is created using unintended instructions.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5E994-1FA2-4CEA-9295-F198794B9985}"/>
              </a:ext>
            </a:extLst>
          </p:cNvPr>
          <p:cNvSpPr txBox="1"/>
          <p:nvPr/>
        </p:nvSpPr>
        <p:spPr>
          <a:xfrm>
            <a:off x="1023938" y="3737053"/>
            <a:ext cx="1039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With </a:t>
            </a:r>
            <a:r>
              <a:rPr lang="en-US" i="1" dirty="0" err="1"/>
              <a:t>WinDbg</a:t>
            </a:r>
            <a:r>
              <a:rPr lang="en-US" i="1" dirty="0"/>
              <a:t>, we can see what Assembly instructions would be executed  at the address provided.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E64AA-61FD-4DD8-BA3E-6D20BB5E3EC4}"/>
              </a:ext>
            </a:extLst>
          </p:cNvPr>
          <p:cNvSpPr txBox="1"/>
          <p:nvPr/>
        </p:nvSpPr>
        <p:spPr>
          <a:xfrm>
            <a:off x="1023938" y="4869837"/>
            <a:ext cx="1039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IDA Pro confirms that these are unintended instructions.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AB63C-3D4F-4CB5-86EF-55EAEAFCAA92}"/>
              </a:ext>
            </a:extLst>
          </p:cNvPr>
          <p:cNvSpPr txBox="1"/>
          <p:nvPr/>
        </p:nvSpPr>
        <p:spPr>
          <a:xfrm>
            <a:off x="1023938" y="6430513"/>
            <a:ext cx="1039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Defuse Assembler we see those opcodes do produce the unintended instructions.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BB24DC-015F-4661-B37D-7BD1DAB40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994D3-49D8-4D57-BD12-CA8E43E4E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937" y="1988163"/>
            <a:ext cx="6767535" cy="6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ECD1-8310-49BF-9A90-DFCDBC1C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896480" y="1248156"/>
            <a:ext cx="9720072" cy="1499616"/>
          </a:xfrm>
        </p:spPr>
        <p:txBody>
          <a:bodyPr>
            <a:normAutofit/>
          </a:bodyPr>
          <a:lstStyle/>
          <a:p>
            <a:r>
              <a:rPr lang="en-US" sz="4400" dirty="0"/>
              <a:t> Method To Discover JOP Gadgets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A98DAAE4-E9AD-475B-BFD5-3451898DB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076" y="222628"/>
            <a:ext cx="8657707" cy="64127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E876D-EAAF-47DB-8848-55A5FD7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0887-0FCA-4B4B-99F1-53883A96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Artifact 3: method for discovering JOP dispatcher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190B-AFD4-40E8-AEDB-1C8D075C0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This also reworks an extant algorithm.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All the disassembly for feasible gadgets are then searched with robust exclusion criteria.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Searching initially for ones with ADD, ADC, SUB, SBC a register or value.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/>
              <a:t>These are the BEST possible ones.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Others that are far less practical for obvious reasons: IMUL, MUL.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Multiplication or division via shifting right or shifting left: very impractical, but feasible. Searches if there is a left shift or right shift by 1 or 2.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/>
              <a:t>Could only go in one direction a few times </a:t>
            </a:r>
            <a:r>
              <a:rPr lang="en-US" sz="1400" i="1" dirty="0"/>
              <a:t>at most</a:t>
            </a:r>
            <a:r>
              <a:rPr lang="en-US" sz="1400" dirty="0"/>
              <a:t>, and then would need to subtract a large value from register holding dispatch table, and then “restart.” Repeat this process as many as times as needed.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/>
              <a:t>Would need a large area of heap to control and additional logic to make this work!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/>
              <a:t>This is a novel contribution, and a way to potentially expand viable dispatcher gadgets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9E012-EC1A-489B-A72B-CC2004CE3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6815" y="0"/>
            <a:ext cx="895185" cy="4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42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3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797F0-1289-4F4B-89F1-BDE35D95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Finding Dispatcher Gadgets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EAD4DE-EC81-420F-A3B5-DE1A624EC0A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4023" b="-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6C61-CE8A-432B-BC1D-4E5A11D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Dispatcher gadgets are scarce, particularly good ones.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No need to rescan the binaries; just examine what was found.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Uses existing gadgets found to generate the disassembly and apply regular expressions to find viable dispatcher gadget candidates.</a:t>
            </a:r>
          </a:p>
        </p:txBody>
      </p:sp>
    </p:spTree>
    <p:extLst>
      <p:ext uri="{BB962C8B-B14F-4D97-AF65-F5344CB8AC3E}">
        <p14:creationId xmlns:p14="http://schemas.microsoft.com/office/powerpoint/2010/main" val="3234494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58D-D16F-4095-98A1-90824876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Artifact 4: method for classifying JOP gadgets into 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2ADA-597D-4AB7-9E80-DD6195904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2286000"/>
            <a:ext cx="6752945" cy="398678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Performs classification based on Turing-complete features and more.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Being able to rapidly access some results in an organized, easy to use fashion, will make analyst’s work with JOP much easier.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If you have 6000 or 50000 total gadgets, how can you find the ones you need?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Are you looking for ones that jump to EAX, EBX, ECX, etc.?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Ones that </a:t>
            </a:r>
            <a:r>
              <a:rPr lang="en-US" b="1" dirty="0"/>
              <a:t>modify</a:t>
            </a:r>
            <a:r>
              <a:rPr lang="en-US" dirty="0"/>
              <a:t> specific registers?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Ones that perform certain specific operations, e.g.  ADD, SUB, MOV, XCHG,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143 classifications exist.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The analyst an be very specific and granular about what they want or need.</a:t>
            </a:r>
          </a:p>
        </p:txBody>
      </p:sp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40F41309-A016-45E9-ABCE-CAC0BE72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6" r="21118" b="1"/>
          <a:stretch/>
        </p:blipFill>
        <p:spPr>
          <a:xfrm>
            <a:off x="1024128" y="2386051"/>
            <a:ext cx="3149870" cy="34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27D92-42B5-499A-80FE-3E6E4FDC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Utilizing Regular Expressions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48A1-6348-49DF-86E2-700AC0D14D3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2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3812-CE22-4C6F-9201-3C7EA7261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Regular expressions can be used in the </a:t>
            </a:r>
            <a:r>
              <a:rPr lang="en-US">
                <a:solidFill>
                  <a:srgbClr val="FFFFFF"/>
                </a:solidFill>
              </a:rPr>
              <a:t>disHereJmp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>
                <a:solidFill>
                  <a:srgbClr val="FFFFFF"/>
                </a:solidFill>
              </a:rPr>
              <a:t>disHereCall</a:t>
            </a:r>
            <a:r>
              <a:rPr lang="en-US" dirty="0">
                <a:solidFill>
                  <a:srgbClr val="FFFFFF"/>
                </a:solidFill>
              </a:rPr>
              <a:t> functions to locate specific functional gadgets.</a:t>
            </a:r>
          </a:p>
          <a:p>
            <a:r>
              <a:rPr lang="en-US" dirty="0">
                <a:solidFill>
                  <a:srgbClr val="FFFFFF"/>
                </a:solidFill>
              </a:rPr>
              <a:t>This shows the RE to find a functional gadget that does ADD. More classification and exclusion criteria are used to find gadgets that modify each reg.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A391F-D769-4D78-A657-E637149E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8477" y="-3358"/>
            <a:ext cx="623582" cy="3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F7BB-9948-48F1-BE6F-98DA7524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Artifact 5: method for storing and printing JOP gadgets in appropriate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19F71-9D62-4556-BA41-67613D5B2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10222991" cy="4453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Research presents a </a:t>
            </a:r>
            <a:r>
              <a:rPr lang="en-US" b="1" dirty="0"/>
              <a:t>novel</a:t>
            </a:r>
            <a:r>
              <a:rPr lang="en-US" dirty="0"/>
              <a:t> way of storing and printing disassembly for JOP gadgets.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At no time are any opcodes or disassembly stored--</a:t>
            </a:r>
            <a:r>
              <a:rPr lang="en-US" b="1" dirty="0"/>
              <a:t>only minimal bookkeeping data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Bookkeeping information is stored in </a:t>
            </a:r>
            <a:r>
              <a:rPr lang="en-US" b="1" dirty="0"/>
              <a:t>hundreds of data structures</a:t>
            </a:r>
            <a:r>
              <a:rPr lang="en-US" dirty="0"/>
              <a:t>;	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This would be fewer in a less limited programming language.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Object-oriented approach is used.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Each object holds the module’s .text section and all the relevant data structures. One binary might have 20 or more modules, and thus there would be 1 object for the executable and 20 for the DLLs.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Once it is time to print data to terminal or screen, it can be done instantaneously.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only time it takes is if there is a large amount to print to terminal.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Capstone is used to produce the disassembly. It is given the correct objects and bookkeeping data to produce the necessary gadgets on the fly, to print to screen or disk.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12401-3087-49C1-8FEE-26E39B50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6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234E2-1F18-4992-A8D5-A37CFD9E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Artifact 5: method for storing and printing JOP gadgets in appropriate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8B661-34C8-436E-9FA9-96437B4C8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Gadgets are printed to files and to screen.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Files are generated based on classification, e.g. MOV EAX, MOV SHUFFLE, ADD EDX, etc.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/>
              <a:t>The analyst can specify what they wish to print.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/>
              <a:t>Once the algorithms have been run, everything can be printed immediately.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Users can also produce a .csv, showing total number of gadgets for each classification.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/>
              <a:t>This can help them make an informed decision on whether or not a binary is likely to be worth exploring.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Tremendous customization about how a user can print content.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8741-5997-41BA-8310-360EEB40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7" y="-1"/>
            <a:ext cx="1741714" cy="9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8802F-E0C6-4755-9B00-4D108FAD4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r="7133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18F9F-08C9-4021-9195-97F862F0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JoP ROCKET: DID I INVENT JOP?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95BD-41A8-4CE9-9578-8DC14898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Certainly not.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literature provides us with examples of JOP going back a decade: </a:t>
            </a:r>
            <a:r>
              <a:rPr lang="en-US" dirty="0" err="1"/>
              <a:t>Bletsch</a:t>
            </a:r>
            <a:r>
              <a:rPr lang="en-US" dirty="0"/>
              <a:t>; Chen, et al.; </a:t>
            </a:r>
            <a:r>
              <a:rPr lang="en-US" dirty="0" err="1"/>
              <a:t>Erdődi</a:t>
            </a:r>
            <a:r>
              <a:rPr lang="en-US" dirty="0"/>
              <a:t>; </a:t>
            </a:r>
            <a:r>
              <a:rPr lang="en-US" dirty="0" err="1"/>
              <a:t>Checkoway</a:t>
            </a:r>
            <a:r>
              <a:rPr lang="en-US" dirty="0"/>
              <a:t> and </a:t>
            </a:r>
            <a:r>
              <a:rPr lang="en-US" dirty="0" err="1"/>
              <a:t>Shacham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those interested in JOP though, there was a somewhat serious problem: </a:t>
            </a:r>
            <a:r>
              <a:rPr lang="en-US" b="1" dirty="0"/>
              <a:t>lack of tools to address it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31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3E84C-FFEE-47BF-89CD-975CFABD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Printing Data...Many Options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47780B7-7890-4310-ACF9-B505DC0711E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r="1" b="1871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2BE3D4-DDE7-427B-8388-E8F2715E3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029" y="4418327"/>
            <a:ext cx="3424739" cy="1795246"/>
          </a:xfrm>
        </p:spPr>
        <p:txBody>
          <a:bodyPr anchor="ctr">
            <a:normAutofit fontScale="55000" lnSpcReduction="20000"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Excerpt from </a:t>
            </a:r>
            <a:r>
              <a:rPr lang="en-US" i="1" dirty="0" err="1">
                <a:solidFill>
                  <a:srgbClr val="FFFFFF"/>
                </a:solidFill>
              </a:rPr>
              <a:t>disHereClean</a:t>
            </a:r>
            <a:r>
              <a:rPr lang="en-US" i="1" dirty="0">
                <a:solidFill>
                  <a:srgbClr val="FFFFFF"/>
                </a:solidFill>
              </a:rPr>
              <a:t>, helper function for printing</a:t>
            </a:r>
          </a:p>
          <a:p>
            <a:endParaRPr lang="en-US" i="1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Very fast, printing to terminal and to files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Can customize based on operations, registers, etc., or simply print all.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Takes keyboard shortcuts as input.</a:t>
            </a:r>
          </a:p>
        </p:txBody>
      </p:sp>
      <p:pic>
        <p:nvPicPr>
          <p:cNvPr id="23" name="Content Placeholder 5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D8ADA954-B5B6-4515-91AF-EEE38F0A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027" y="321732"/>
            <a:ext cx="4339426" cy="22995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9AAFA5-B335-4C2A-BF52-88EB62A6A2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2722878"/>
            <a:ext cx="5937250" cy="159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79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16D3-A1EC-4983-A2E7-31302765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sz="3500"/>
              <a:t>Artifact 6: method for statically enumerating and obtaining modules and their JOP gadgets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A12C-8D8D-405D-B0B9-DE708116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12757"/>
            <a:ext cx="8135914" cy="482065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is a static analysis tool, and as such cannot as easily find modules that would normally be loaded, but are not in the Import Address Table (IAT).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tool provides additional functionality to discover some of these other modules statically.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functionality to statically load modules, in order to extract .text section and then obtain gadgets.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/>
              <a:t>Easy to do dynamically with Immunity or </a:t>
            </a:r>
            <a:r>
              <a:rPr lang="en-US" sz="2100" dirty="0" err="1"/>
              <a:t>WinDbg</a:t>
            </a:r>
            <a:r>
              <a:rPr lang="en-US" sz="2100" dirty="0"/>
              <a:t>, but harder when it is all static!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Forced to come up with a way to reliably obtain file locations for modules, so they can be scanned.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/>
              <a:t>Answer: Use the Windows API!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Uses  </a:t>
            </a:r>
            <a:r>
              <a:rPr lang="en-US" b="1" dirty="0" err="1"/>
              <a:t>LoadLibraryEx</a:t>
            </a:r>
            <a:r>
              <a:rPr lang="en-US" dirty="0"/>
              <a:t> to load the module, </a:t>
            </a:r>
            <a:r>
              <a:rPr lang="en-US" b="1" dirty="0" err="1"/>
              <a:t>GetModuleHandleW</a:t>
            </a:r>
            <a:r>
              <a:rPr lang="en-US" dirty="0"/>
              <a:t> to return a handle, and </a:t>
            </a:r>
            <a:r>
              <a:rPr lang="en-US" b="1" dirty="0" err="1"/>
              <a:t>GetModuleFileNameW</a:t>
            </a:r>
            <a:r>
              <a:rPr lang="en-US" dirty="0"/>
              <a:t> to obtain the file location.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/>
              <a:t>The IAT does not provide file location, nor do any of the libraries used.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100" dirty="0"/>
              <a:t>This won’t work on non-Windows OS, as they lack Windows API as well as the needed modules.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Devised original logic to find the file location if </a:t>
            </a:r>
            <a:r>
              <a:rPr lang="en-US" dirty="0" err="1"/>
              <a:t>GetModuleHandeW</a:t>
            </a:r>
            <a:r>
              <a:rPr lang="en-US" dirty="0"/>
              <a:t> returned a NULL.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0F3D23-6400-4A8F-8798-593160E8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547"/>
            <a:ext cx="1070552" cy="5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1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16D3-A1EC-4983-A2E7-31302765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sz="3500" dirty="0"/>
              <a:t>Artifact 6: method for statically enumerating and obtaining modules and their JOP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A12C-8D8D-405D-B0B9-DE708116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12757"/>
            <a:ext cx="8135914" cy="482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0F3D23-6400-4A8F-8798-593160E8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547"/>
            <a:ext cx="1070552" cy="558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17F72-8D92-4E22-A2D1-0A18EE047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2750579"/>
            <a:ext cx="8478433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BBC54-2ED3-4605-B0E9-048FA25E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783" y="2084832"/>
            <a:ext cx="8487960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B88C2-6ECE-4584-855B-8856EE406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783" y="3416326"/>
            <a:ext cx="8478433" cy="581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F1C21-0764-4FBF-830F-D92E3DCF6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256" y="4089984"/>
            <a:ext cx="8487960" cy="600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866194-12B9-4A18-A27A-52A2211175B3}"/>
              </a:ext>
            </a:extLst>
          </p:cNvPr>
          <p:cNvSpPr txBox="1"/>
          <p:nvPr/>
        </p:nvSpPr>
        <p:spPr>
          <a:xfrm>
            <a:off x="1847256" y="4876946"/>
            <a:ext cx="8478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As this is a static analysis tool, there these modules are not magically loaded and extracted.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Their file location must first be discovered, so the .text can be extracted and their gadgets discovered and analyzed.</a:t>
            </a:r>
          </a:p>
        </p:txBody>
      </p:sp>
    </p:spTree>
    <p:extLst>
      <p:ext uri="{BB962C8B-B14F-4D97-AF65-F5344CB8AC3E}">
        <p14:creationId xmlns:p14="http://schemas.microsoft.com/office/powerpoint/2010/main" val="52754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BBBD-4F53-4C52-8CA8-3816E90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7DD1-76D8-47C4-8F1A-0121E232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61160"/>
            <a:ext cx="9720071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Followed </a:t>
            </a:r>
            <a:r>
              <a:rPr lang="en-US" dirty="0" err="1"/>
              <a:t>Wieringa</a:t>
            </a:r>
            <a:r>
              <a:rPr lang="en-US" dirty="0"/>
              <a:t> and </a:t>
            </a:r>
            <a:r>
              <a:rPr lang="en-US" dirty="0" err="1"/>
              <a:t>Hevner</a:t>
            </a:r>
            <a:r>
              <a:rPr lang="en-US" dirty="0"/>
              <a:t>, et al., to provide validation.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Utilized single-case mechanism experiment to highlight </a:t>
            </a:r>
            <a:r>
              <a:rPr lang="en-US" b="1" dirty="0"/>
              <a:t>efficacy</a:t>
            </a:r>
            <a:r>
              <a:rPr lang="en-US" dirty="0"/>
              <a:t> and </a:t>
            </a:r>
            <a:r>
              <a:rPr lang="en-US" b="1" dirty="0"/>
              <a:t>utility</a:t>
            </a:r>
            <a:r>
              <a:rPr lang="en-US" dirty="0"/>
              <a:t> of tool.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Without JOP ROCKET, there would be </a:t>
            </a:r>
            <a:r>
              <a:rPr lang="en-US" b="1" dirty="0"/>
              <a:t>no way to generate </a:t>
            </a:r>
            <a:r>
              <a:rPr lang="en-US" dirty="0"/>
              <a:t>all the JOP functional gadgets, JOP dispatcher gadget, not to mention meticulously classify each!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Without JOP ROCKET, only </a:t>
            </a:r>
            <a:r>
              <a:rPr lang="en-US" b="1" dirty="0"/>
              <a:t>time-consuming, laborious and </a:t>
            </a:r>
            <a:r>
              <a:rPr lang="en-US" dirty="0"/>
              <a:t>tedious manual discovery of gadgets, repeatedly searching for a </a:t>
            </a:r>
            <a:r>
              <a:rPr lang="en-US" b="1" dirty="0"/>
              <a:t>needle in a haystack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Single-case mechanism experiment designed to </a:t>
            </a:r>
            <a:r>
              <a:rPr lang="en-US" b="1" dirty="0"/>
              <a:t>validate new technology.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artifact was subjected to appropriate simulations replicating </a:t>
            </a:r>
            <a:r>
              <a:rPr lang="en-US" b="1" dirty="0"/>
              <a:t>real-world context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Tested 32 real binaries, encompassing a broad range of applications, small, large, commercial, and open source, to ensure the tool works as intended.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Utilized multiple reverse engineering tools to verify accuracy of output: correct addresses, correct disassembly, and correct offsets.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There is </a:t>
            </a:r>
            <a:r>
              <a:rPr lang="en-US" b="1" dirty="0"/>
              <a:t>no margin for error</a:t>
            </a:r>
            <a:r>
              <a:rPr lang="en-US" dirty="0"/>
              <a:t>: one byte off could mean improper results!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97CA-AE1F-4B66-B6BA-D234CA00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8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926F-2B2C-4587-BCF2-D8F681CF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620AB-7D21-4D22-9FBA-2D98091D9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400538"/>
            <a:ext cx="9720262" cy="3087797"/>
          </a:xfrm>
        </p:spPr>
      </p:pic>
    </p:spTree>
    <p:extLst>
      <p:ext uri="{BB962C8B-B14F-4D97-AF65-F5344CB8AC3E}">
        <p14:creationId xmlns:p14="http://schemas.microsoft.com/office/powerpoint/2010/main" val="249480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926F-2B2C-4587-BCF2-D8F681CF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UI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12AAC-7154-4DE6-8613-8AEC13ED5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731" y="2250059"/>
            <a:ext cx="9521469" cy="4022725"/>
          </a:xfrm>
        </p:spPr>
      </p:pic>
    </p:spTree>
    <p:extLst>
      <p:ext uri="{BB962C8B-B14F-4D97-AF65-F5344CB8AC3E}">
        <p14:creationId xmlns:p14="http://schemas.microsoft.com/office/powerpoint/2010/main" val="4216816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5E40-6272-461B-9147-C1CC5838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Some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0450-400B-46A1-B0DE-4CCF1DA2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Now that we can appreciate the contributions made by the JOP ROCKET, let’s look at some results obtained.</a:t>
            </a:r>
          </a:p>
        </p:txBody>
      </p:sp>
      <p:pic>
        <p:nvPicPr>
          <p:cNvPr id="7" name="Picture 6" descr="A cat lying on a bed&#10;&#10;Description automatically generated">
            <a:extLst>
              <a:ext uri="{FF2B5EF4-FFF2-40B4-BE49-F238E27FC236}">
                <a16:creationId xmlns:a16="http://schemas.microsoft.com/office/drawing/2014/main" id="{6A970E5A-E6BE-4A5B-9373-216CAC1A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4" y="5225415"/>
            <a:ext cx="26860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4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7E2A-C15A-435C-B5A8-4566CBC0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DE26F4-3FE2-4457-9889-F84E031C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493208"/>
              </p:ext>
            </p:extLst>
          </p:nvPr>
        </p:nvGraphicFramePr>
        <p:xfrm>
          <a:off x="478173" y="373380"/>
          <a:ext cx="11476140" cy="6372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66F7DD-9991-4D20-BF59-5EB82857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160" y="0"/>
            <a:ext cx="1386840" cy="722997"/>
          </a:xfrm>
          <a:prstGeom prst="rect">
            <a:avLst/>
          </a:prstGeom>
        </p:spPr>
      </p:pic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EFD767D0-B248-4EB7-8AA1-41031D4DC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189" y="3144497"/>
            <a:ext cx="736234" cy="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82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D7FA-9EE7-4A10-9681-46973342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D94CF2C-23DE-489F-9466-DD9409736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07888"/>
              </p:ext>
            </p:extLst>
          </p:nvPr>
        </p:nvGraphicFramePr>
        <p:xfrm>
          <a:off x="1023938" y="282222"/>
          <a:ext cx="9720262" cy="6026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2ACF953-380D-4557-AC56-68168C80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134" y="0"/>
            <a:ext cx="1385866" cy="722489"/>
          </a:xfrm>
          <a:prstGeom prst="rect">
            <a:avLst/>
          </a:prstGeom>
        </p:spPr>
      </p:pic>
      <p:pic>
        <p:nvPicPr>
          <p:cNvPr id="14" name="Picture 13" descr="A cat with its mouth open&#10;&#10;Description automatically generated">
            <a:extLst>
              <a:ext uri="{FF2B5EF4-FFF2-40B4-BE49-F238E27FC236}">
                <a16:creationId xmlns:a16="http://schemas.microsoft.com/office/drawing/2014/main" id="{72261277-3D8F-4F11-9A0C-669CA65D2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343" y="5748623"/>
            <a:ext cx="228133" cy="3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4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9219-9B42-46DF-A015-8652C509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2195D6-10C9-40F3-8C11-D27BA3E1C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832530"/>
              </p:ext>
            </p:extLst>
          </p:nvPr>
        </p:nvGraphicFramePr>
        <p:xfrm>
          <a:off x="1023938" y="0"/>
          <a:ext cx="9720262" cy="6739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9EC3949-5456-4FF5-877D-9EF430E2D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1764" y="0"/>
            <a:ext cx="1360236" cy="709127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409E3946-2CEF-4ABA-8391-BE07CF51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65080"/>
            <a:ext cx="1358217" cy="9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7B59-4736-4128-A056-F89B93AC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JOP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B632-24F3-499F-BED3-E9043250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Instead of using the stack to facilitate control flow, we </a:t>
            </a:r>
            <a:r>
              <a:rPr lang="en-US" b="1" dirty="0"/>
              <a:t>craft</a:t>
            </a:r>
            <a:r>
              <a:rPr lang="en-US" dirty="0"/>
              <a:t> a dispatch table ourselves.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stack is replaced by the dispatch table.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RET that we use as glue to connect our ROP gadgets? Verboten! </a:t>
            </a:r>
            <a:r>
              <a:rPr lang="en-US" b="1" dirty="0"/>
              <a:t>Forget</a:t>
            </a:r>
            <a:r>
              <a:rPr lang="en-US" dirty="0"/>
              <a:t> about it.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We will use a </a:t>
            </a:r>
            <a:r>
              <a:rPr lang="en-US" b="1" dirty="0"/>
              <a:t>dispatcher gadget </a:t>
            </a:r>
            <a:r>
              <a:rPr lang="en-US" dirty="0"/>
              <a:t>as a program counter to advance either forwards or backwards, thereby reaching our functional gadgets.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These functional gadgets are tantamount to the traditional ROP gadgets, only...they end terminate in an indirect jump or call.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functional gadgets will then jump back to the dispatcher gadget, allowing us to </a:t>
            </a:r>
            <a:r>
              <a:rPr lang="en-US" b="1" i="1" dirty="0"/>
              <a:t>own</a:t>
            </a:r>
            <a:r>
              <a:rPr lang="en-US" b="1" dirty="0"/>
              <a:t> </a:t>
            </a:r>
            <a:r>
              <a:rPr lang="en-US" dirty="0"/>
              <a:t>the control flow.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3D06-DE54-4261-A4EC-9C66D237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5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052F-8AB4-46BD-B968-6C504B73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C13BC-4BFC-480F-805A-F062E462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2CF29F8-E13B-42F1-AB9D-EC3ED0C7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2" y="1986744"/>
            <a:ext cx="5288493" cy="1597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5D3237-4A6D-428D-A0D7-BC52C24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2" y="4077437"/>
            <a:ext cx="5288493" cy="2195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5550F-CCA1-4CF6-8669-5123D4AA7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8" y="391207"/>
            <a:ext cx="5837591" cy="312517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49FBFA-0C64-48C9-8996-BC090963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7692" y="5261812"/>
            <a:ext cx="3004308" cy="15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5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6C8-7F43-4D82-9E8A-F94451B7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BCEF-AB3B-4C8C-A2C2-6778E3E9A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Attackers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As mitigations become more robust, explore other attack methods outside of the norm.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Develop appropriate tools to help automate this wherever possible.</a:t>
            </a:r>
          </a:p>
          <a:p>
            <a:pPr marL="0" indent="0">
              <a:buNone/>
            </a:pPr>
            <a:r>
              <a:rPr lang="en-US" b="1" dirty="0"/>
              <a:t>Defenders: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Utilize an OS that employs Microsoft’s CFG or other third-party CFI solution.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Work towards utilizing hardware-based CFI, such as the forthcoming CET.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D9F9-CD84-4A7D-ADF0-0BEC36E3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892"/>
            <a:ext cx="1308887" cy="17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7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6A22-A775-4A21-8BBA-A4D44F8C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6795-915C-496B-A0F6-4E5C1C0D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Expand coverage to 64-bit 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Expand coverage to other architectures.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Expand to other advanced code-reuse attacks, e.g. Counterfeit Object-oriented Programming.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7B3DD-75FA-4F9A-926A-CD9A87C3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7692" y="5261812"/>
            <a:ext cx="3004308" cy="15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25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26E8-2644-4463-A29F-FC5E36AD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The ROCKET?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7F6F8D-9122-4F6C-AFE7-5B4B9BAA8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269" y="2392362"/>
            <a:ext cx="3657600" cy="381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70A9C-7EE8-4831-BE37-69E46671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62450"/>
            <a:ext cx="2857500" cy="24955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8488AAB-F615-4049-8646-2F9C4547E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9" y="1878453"/>
            <a:ext cx="6234621" cy="4979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5BD67-8F57-46EE-915B-F4C69C0C5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4070D88-BF70-48DA-8977-C1031463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004" y="1981643"/>
            <a:ext cx="6234621" cy="49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B1A2-20D4-499F-BEDF-341D8202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0C3E68-5213-43F8-9262-E0A10ECD77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33" y="223935"/>
            <a:ext cx="9821839" cy="633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BD3D6-0592-4C4F-8BCE-B8F2976B6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2040-733A-420C-AF36-BA0F71B8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1CC9-050C-4451-8951-0ED39CA3E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Dispatcher gadget: </a:t>
            </a:r>
            <a:r>
              <a:rPr lang="en-US" dirty="0"/>
              <a:t>This allows us to advance forwards or backwards in dispatch table, thereby reaching the functional gadgets. E.g. ADD ECX, 8 / JMP ECX</a:t>
            </a: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Dispatch table: </a:t>
            </a:r>
            <a:r>
              <a:rPr lang="en-US" dirty="0"/>
              <a:t>This is a list of addresses for functional gadgets alongside necessary padding.</a:t>
            </a: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Functional gadgets: </a:t>
            </a:r>
            <a:r>
              <a:rPr lang="en-US" dirty="0"/>
              <a:t>These are the gadgets that “do stuff,” allowing us to manipulate registers, add values, etc., to achieve arbitrary computation. They jump back to a register containing location of dispatcher gadget.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C942A-3E2A-4D45-9B2E-71CA994B5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77FA-4CC3-4CFB-8D6B-FC643421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 for Research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B7F8-4627-47FF-A97A-E644B1C7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Sophisticated code mitigation strategies such as DEP, ASLR, CFG, EMET and third-party ROP solutions make exploits more cumbersome in a Windows environment.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CFG provides defense against JOP, but Windows 7 lacks CFG.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Windows 7 represents a significant target.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Windows 7 comprises 42.8% of all Windows machines as of December 2018.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Windows 7 is </a:t>
            </a:r>
            <a:r>
              <a:rPr lang="en-US" dirty="0" err="1"/>
              <a:t>su.pported</a:t>
            </a:r>
            <a:r>
              <a:rPr lang="en-US" dirty="0"/>
              <a:t> until January 2020 with three years of additional paid updates planned.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 Windows 10, some of CFG’s defenses against indirect jumps and calls could be overcome by Back to the Epilogue (BATE) attack.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CFG is not foolproof and other attacks may be possible.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Only hardware CFI will provide a true solution against JOP.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938F5F-6EBF-4F3D-996A-7FB9861B29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707" y="0"/>
            <a:ext cx="1700293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0964-7614-465F-9F44-1CB97EE0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7AFF-3D6A-4376-938B-458E1871127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 Would-be attackers were left to their own devices to utilize various reversing tools to discover indirect jumps or indirect calls.</a:t>
            </a:r>
          </a:p>
          <a:p>
            <a:r>
              <a:rPr lang="en-US" dirty="0"/>
              <a:t>ROP tools, such as Mona, provided very minimal support--more or less non-existent.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8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0F43E-1A19-40D4-9B67-F6ABE858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t="1285" r="-1" b="2369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7968A-43D7-4C50-9B7C-2D53186D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Research Problem: Background </a:t>
            </a:r>
            <a:r>
              <a:rPr lang="en-US" dirty="0" err="1"/>
              <a:t>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01D0-AB5E-4F60-B014-DFA9E260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Existing tools, e.g. </a:t>
            </a:r>
            <a:r>
              <a:rPr lang="en-US" sz="2400" dirty="0" err="1"/>
              <a:t>ROPgadget</a:t>
            </a:r>
            <a:r>
              <a:rPr lang="en-US" sz="2400" dirty="0"/>
              <a:t> and Mona, provided only very limited support, to the extent that they are of only very marginal value.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These are ROP tools, not JOP tools!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JOP is rather complex and finding gadgets simply is not a straightforward process such as with ROP.</a:t>
            </a:r>
          </a:p>
        </p:txBody>
      </p:sp>
    </p:spTree>
    <p:extLst>
      <p:ext uri="{BB962C8B-B14F-4D97-AF65-F5344CB8AC3E}">
        <p14:creationId xmlns:p14="http://schemas.microsoft.com/office/powerpoint/2010/main" val="1496814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1036</TotalTime>
  <Words>2976</Words>
  <Application>Microsoft Office PowerPoint</Application>
  <PresentationFormat>Widescreen</PresentationFormat>
  <Paragraphs>228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Tw Cen MT</vt:lpstr>
      <vt:lpstr>Tw Cen MT Condensed</vt:lpstr>
      <vt:lpstr>Wingdings</vt:lpstr>
      <vt:lpstr>Wingdings 3</vt:lpstr>
      <vt:lpstr>Integral</vt:lpstr>
      <vt:lpstr>ADVANCED CODE REUSE ATTACKS: A NEW FRAMEWORK FOR JOP</vt:lpstr>
      <vt:lpstr>Introducing the JOP ROCKET</vt:lpstr>
      <vt:lpstr>the JoP ROCKET: DID I INVENT JOP?</vt:lpstr>
      <vt:lpstr>BASICS of JOP</vt:lpstr>
      <vt:lpstr> </vt:lpstr>
      <vt:lpstr>Important Terms</vt:lpstr>
      <vt:lpstr>Background for Research Problem</vt:lpstr>
      <vt:lpstr>Manual Techniques</vt:lpstr>
      <vt:lpstr>Research Problem: Background INfo</vt:lpstr>
      <vt:lpstr>Research Problem</vt:lpstr>
      <vt:lpstr>Research Questions</vt:lpstr>
      <vt:lpstr>Purpose of the Study</vt:lpstr>
      <vt:lpstr>Broader Implications... JOP IS A SIDE Door!</vt:lpstr>
      <vt:lpstr>NEEDS for Jump-ORIENTED PROGRAMMING</vt:lpstr>
      <vt:lpstr>Advantages of JOP</vt:lpstr>
      <vt:lpstr>Disadvantages Of JOP</vt:lpstr>
      <vt:lpstr>Design Science Artifacts For This Research</vt:lpstr>
      <vt:lpstr>Artifact 1: Instantiation of the FRAMEWORK, the JOP ROCKET</vt:lpstr>
      <vt:lpstr>Artifact 1: Instantiation of the FRAMEWORK, the JOP ROCKET</vt:lpstr>
      <vt:lpstr>Artifact 2: improved method for discovering JOP functional gadgets</vt:lpstr>
      <vt:lpstr>Unintended Instructions</vt:lpstr>
      <vt:lpstr>Unintended Instructions &amp; Verification</vt:lpstr>
      <vt:lpstr> Method To Discover JOP Gadgets</vt:lpstr>
      <vt:lpstr>Artifact 3: method for discovering JOP dispatcher gadgets</vt:lpstr>
      <vt:lpstr>Finding Dispatcher Gadgets</vt:lpstr>
      <vt:lpstr>Artifact 4: method for classifying JOP gadgets into categories</vt:lpstr>
      <vt:lpstr>Utilizing Regular Expressions </vt:lpstr>
      <vt:lpstr>Artifact 5: method for storing and printing JOP gadgets in appropriate data structures</vt:lpstr>
      <vt:lpstr>Artifact 5: method for storing and printing JOP gadgets in appropriate data structures</vt:lpstr>
      <vt:lpstr>Printing Data...Many Options</vt:lpstr>
      <vt:lpstr>Artifact 6: method for statically enumerating and obtaining modules and their JOP gadgets</vt:lpstr>
      <vt:lpstr>Artifact 6: method for statically enumerating and obtaining modules and their JOP gadgets</vt:lpstr>
      <vt:lpstr>Validation</vt:lpstr>
      <vt:lpstr>Sample UI</vt:lpstr>
      <vt:lpstr>Sample UI</vt:lpstr>
      <vt:lpstr>How about Some Results?</vt:lpstr>
      <vt:lpstr> </vt:lpstr>
      <vt:lpstr> </vt:lpstr>
      <vt:lpstr> </vt:lpstr>
      <vt:lpstr>Sample Output</vt:lpstr>
      <vt:lpstr>Recommendations</vt:lpstr>
      <vt:lpstr>Future Work</vt:lpstr>
      <vt:lpstr>Questions About The ROCKET?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CODE REUSE ATTACKS: A NEW FRAMEWORK FOR JOP</dc:title>
  <dc:creator>Bramwell Brizendine</dc:creator>
  <cp:lastModifiedBy>Brizendine, Bramwell</cp:lastModifiedBy>
  <cp:revision>15</cp:revision>
  <dcterms:created xsi:type="dcterms:W3CDTF">2019-03-26T01:12:39Z</dcterms:created>
  <dcterms:modified xsi:type="dcterms:W3CDTF">2019-03-26T18:36:35Z</dcterms:modified>
</cp:coreProperties>
</file>